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Bungee" panose="020B0604020202020204" charset="0"/>
      <p:regular r:id="rId8"/>
    </p:embeddedFont>
    <p:embeddedFont>
      <p:font typeface="Open Sans" panose="020B0604020202020204" charset="0"/>
      <p:regular r:id="rId9"/>
    </p:embeddedFont>
    <p:embeddedFont>
      <p:font typeface="Calibri" panose="020F0502020204030204" pitchFamily="34" charset="0"/>
      <p:regular r:id="rId10"/>
      <p:bold r:id="rId11"/>
      <p:italic r:id="rId12"/>
      <p:boldItalic r:id="rId13"/>
    </p:embeddedFont>
    <p:embeddedFont>
      <p:font typeface="Open Sans Light" panose="020B0604020202020204" charset="0"/>
      <p:regular r:id="rId14"/>
    </p:embeddedFont>
    <p:embeddedFont>
      <p:font typeface="Canva Sans" panose="020B0604020202020204" charset="0"/>
      <p:regular r:id="rId15"/>
    </p:embeddedFont>
    <p:embeddedFont>
      <p:font typeface="Open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png"/><Relationship Id="rId7"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4531745" y="5867215"/>
            <a:ext cx="3756255" cy="4419785"/>
          </a:xfrm>
          <a:custGeom>
            <a:avLst/>
            <a:gdLst/>
            <a:ahLst/>
            <a:cxnLst/>
            <a:rect l="l" t="t" r="r" b="b"/>
            <a:pathLst>
              <a:path w="3756255" h="4419785">
                <a:moveTo>
                  <a:pt x="0" y="0"/>
                </a:moveTo>
                <a:lnTo>
                  <a:pt x="3756255" y="0"/>
                </a:lnTo>
                <a:lnTo>
                  <a:pt x="3756255" y="4419785"/>
                </a:lnTo>
                <a:lnTo>
                  <a:pt x="0" y="4419785"/>
                </a:lnTo>
                <a:lnTo>
                  <a:pt x="0" y="0"/>
                </a:lnTo>
                <a:close/>
              </a:path>
            </a:pathLst>
          </a:custGeom>
          <a:blipFill>
            <a:blip r:embed="rId3"/>
            <a:stretch>
              <a:fillRect/>
            </a:stretch>
          </a:blipFill>
        </p:spPr>
      </p:sp>
      <p:sp>
        <p:nvSpPr>
          <p:cNvPr id="4" name="Freeform 4"/>
          <p:cNvSpPr/>
          <p:nvPr/>
        </p:nvSpPr>
        <p:spPr>
          <a:xfrm flipH="1" flipV="1">
            <a:off x="0" y="0"/>
            <a:ext cx="3756255" cy="4419785"/>
          </a:xfrm>
          <a:custGeom>
            <a:avLst/>
            <a:gdLst/>
            <a:ahLst/>
            <a:cxnLst/>
            <a:rect l="l" t="t" r="r" b="b"/>
            <a:pathLst>
              <a:path w="3756255" h="4419785">
                <a:moveTo>
                  <a:pt x="3756255" y="4419785"/>
                </a:moveTo>
                <a:lnTo>
                  <a:pt x="0" y="4419785"/>
                </a:lnTo>
                <a:lnTo>
                  <a:pt x="0" y="0"/>
                </a:lnTo>
                <a:lnTo>
                  <a:pt x="3756255" y="0"/>
                </a:lnTo>
                <a:lnTo>
                  <a:pt x="3756255" y="4419785"/>
                </a:lnTo>
                <a:close/>
              </a:path>
            </a:pathLst>
          </a:custGeom>
          <a:blipFill>
            <a:blip r:embed="rId3"/>
            <a:stretch>
              <a:fillRect/>
            </a:stretch>
          </a:blipFill>
        </p:spPr>
      </p:sp>
      <p:grpSp>
        <p:nvGrpSpPr>
          <p:cNvPr id="5" name="Group 5"/>
          <p:cNvGrpSpPr/>
          <p:nvPr/>
        </p:nvGrpSpPr>
        <p:grpSpPr>
          <a:xfrm>
            <a:off x="6561449" y="2560949"/>
            <a:ext cx="5165102" cy="516510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alpha val="44706"/>
              </a:srgbClr>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861749" y="2861249"/>
            <a:ext cx="4564502" cy="45645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alpha val="44706"/>
              </a:srgbClr>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7138950" y="3138450"/>
            <a:ext cx="4010101" cy="40101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alpha val="44706"/>
              </a:srgbClr>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3756255" y="1391717"/>
            <a:ext cx="10613836" cy="6332177"/>
          </a:xfrm>
          <a:prstGeom prst="rect">
            <a:avLst/>
          </a:prstGeom>
        </p:spPr>
        <p:txBody>
          <a:bodyPr lIns="0" tIns="0" rIns="0" bIns="0" rtlCol="0" anchor="t">
            <a:spAutoFit/>
          </a:bodyPr>
          <a:lstStyle/>
          <a:p>
            <a:pPr algn="ctr">
              <a:lnSpc>
                <a:spcPts val="16217"/>
              </a:lnSpc>
            </a:pPr>
            <a:r>
              <a:rPr lang="en-US" sz="11583">
                <a:solidFill>
                  <a:srgbClr val="48FCFA"/>
                </a:solidFill>
                <a:latin typeface="Bungee"/>
              </a:rPr>
              <a:t>THE INTERNET OF THINGS</a:t>
            </a:r>
          </a:p>
        </p:txBody>
      </p:sp>
      <p:sp>
        <p:nvSpPr>
          <p:cNvPr id="15" name="Freeform 15"/>
          <p:cNvSpPr/>
          <p:nvPr/>
        </p:nvSpPr>
        <p:spPr>
          <a:xfrm>
            <a:off x="85082" y="5154301"/>
            <a:ext cx="3671173" cy="5143500"/>
          </a:xfrm>
          <a:custGeom>
            <a:avLst/>
            <a:gdLst/>
            <a:ahLst/>
            <a:cxnLst/>
            <a:rect l="l" t="t" r="r" b="b"/>
            <a:pathLst>
              <a:path w="3671173" h="5143500">
                <a:moveTo>
                  <a:pt x="0" y="0"/>
                </a:moveTo>
                <a:lnTo>
                  <a:pt x="3671173" y="0"/>
                </a:lnTo>
                <a:lnTo>
                  <a:pt x="3671173" y="5143500"/>
                </a:lnTo>
                <a:lnTo>
                  <a:pt x="0" y="51435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flipH="1" flipV="1">
            <a:off x="14531745" y="-361857"/>
            <a:ext cx="3671173" cy="5143500"/>
          </a:xfrm>
          <a:custGeom>
            <a:avLst/>
            <a:gdLst/>
            <a:ahLst/>
            <a:cxnLst/>
            <a:rect l="l" t="t" r="r" b="b"/>
            <a:pathLst>
              <a:path w="3671173" h="5143500">
                <a:moveTo>
                  <a:pt x="3671173" y="5143500"/>
                </a:moveTo>
                <a:lnTo>
                  <a:pt x="0" y="5143500"/>
                </a:lnTo>
                <a:lnTo>
                  <a:pt x="0" y="0"/>
                </a:lnTo>
                <a:lnTo>
                  <a:pt x="3671173" y="0"/>
                </a:lnTo>
                <a:lnTo>
                  <a:pt x="3671173" y="514350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8011173" y="615554"/>
            <a:ext cx="554649" cy="826293"/>
          </a:xfrm>
          <a:custGeom>
            <a:avLst/>
            <a:gdLst/>
            <a:ahLst/>
            <a:cxnLst/>
            <a:rect l="l" t="t" r="r" b="b"/>
            <a:pathLst>
              <a:path w="554649" h="826293">
                <a:moveTo>
                  <a:pt x="0" y="0"/>
                </a:moveTo>
                <a:lnTo>
                  <a:pt x="554649" y="0"/>
                </a:lnTo>
                <a:lnTo>
                  <a:pt x="554649" y="826292"/>
                </a:lnTo>
                <a:lnTo>
                  <a:pt x="0" y="8262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8288497" y="9691335"/>
            <a:ext cx="2281450" cy="340023"/>
          </a:xfrm>
          <a:prstGeom prst="rect">
            <a:avLst/>
          </a:prstGeom>
        </p:spPr>
        <p:txBody>
          <a:bodyPr lIns="0" tIns="0" rIns="0" bIns="0" rtlCol="0" anchor="t">
            <a:spAutoFit/>
          </a:bodyPr>
          <a:lstStyle/>
          <a:p>
            <a:pPr algn="ctr">
              <a:lnSpc>
                <a:spcPts val="2885"/>
              </a:lnSpc>
            </a:pPr>
            <a:r>
              <a:rPr lang="en-US" sz="2061">
                <a:solidFill>
                  <a:srgbClr val="48FCFA"/>
                </a:solidFill>
                <a:latin typeface="Canva Sans"/>
              </a:rPr>
              <a:t>Olwethu Mokoena</a:t>
            </a: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C20"/>
        </a:solidFill>
        <a:effectLst/>
      </p:bgPr>
    </p:bg>
    <p:spTree>
      <p:nvGrpSpPr>
        <p:cNvPr id="1" name=""/>
        <p:cNvGrpSpPr/>
        <p:nvPr/>
      </p:nvGrpSpPr>
      <p:grpSpPr>
        <a:xfrm>
          <a:off x="0" y="0"/>
          <a:ext cx="0" cy="0"/>
          <a:chOff x="0" y="0"/>
          <a:chExt cx="0" cy="0"/>
        </a:xfrm>
      </p:grpSpPr>
      <p:grpSp>
        <p:nvGrpSpPr>
          <p:cNvPr id="2" name="Group 2"/>
          <p:cNvGrpSpPr/>
          <p:nvPr/>
        </p:nvGrpSpPr>
        <p:grpSpPr>
          <a:xfrm>
            <a:off x="12412413" y="0"/>
            <a:ext cx="5875587" cy="10287000"/>
            <a:chOff x="0" y="0"/>
            <a:chExt cx="7834116" cy="13716000"/>
          </a:xfrm>
        </p:grpSpPr>
        <p:pic>
          <p:nvPicPr>
            <p:cNvPr id="3" name="Picture 3"/>
            <p:cNvPicPr>
              <a:picLocks noChangeAspect="1"/>
            </p:cNvPicPr>
            <p:nvPr/>
          </p:nvPicPr>
          <p:blipFill>
            <a:blip r:embed="rId2"/>
            <a:srcRect l="6315" r="6315"/>
            <a:stretch>
              <a:fillRect/>
            </a:stretch>
          </p:blipFill>
          <p:spPr>
            <a:xfrm>
              <a:off x="0" y="0"/>
              <a:ext cx="7834116" cy="13716000"/>
            </a:xfrm>
            <a:prstGeom prst="rect">
              <a:avLst/>
            </a:prstGeom>
          </p:spPr>
        </p:pic>
      </p:grpSp>
      <p:sp>
        <p:nvSpPr>
          <p:cNvPr id="4" name="Freeform 4"/>
          <p:cNvSpPr/>
          <p:nvPr/>
        </p:nvSpPr>
        <p:spPr>
          <a:xfrm flipH="1" flipV="1">
            <a:off x="0" y="0"/>
            <a:ext cx="3756255" cy="4419785"/>
          </a:xfrm>
          <a:custGeom>
            <a:avLst/>
            <a:gdLst/>
            <a:ahLst/>
            <a:cxnLst/>
            <a:rect l="l" t="t" r="r" b="b"/>
            <a:pathLst>
              <a:path w="3756255" h="4419785">
                <a:moveTo>
                  <a:pt x="3756255" y="4419785"/>
                </a:moveTo>
                <a:lnTo>
                  <a:pt x="0" y="4419785"/>
                </a:lnTo>
                <a:lnTo>
                  <a:pt x="0" y="0"/>
                </a:lnTo>
                <a:lnTo>
                  <a:pt x="3756255" y="0"/>
                </a:lnTo>
                <a:lnTo>
                  <a:pt x="3756255" y="4419785"/>
                </a:lnTo>
                <a:close/>
              </a:path>
            </a:pathLst>
          </a:custGeom>
          <a:blipFill>
            <a:blip r:embed="rId3">
              <a:alphaModFix amt="27000"/>
            </a:blip>
            <a:stretch>
              <a:fillRect/>
            </a:stretch>
          </a:blipFill>
        </p:spPr>
      </p:sp>
      <p:sp>
        <p:nvSpPr>
          <p:cNvPr id="5" name="TextBox 5"/>
          <p:cNvSpPr txBox="1"/>
          <p:nvPr/>
        </p:nvSpPr>
        <p:spPr>
          <a:xfrm>
            <a:off x="1427395" y="1943193"/>
            <a:ext cx="9423793" cy="1294130"/>
          </a:xfrm>
          <a:prstGeom prst="rect">
            <a:avLst/>
          </a:prstGeom>
        </p:spPr>
        <p:txBody>
          <a:bodyPr lIns="0" tIns="0" rIns="0" bIns="0" rtlCol="0" anchor="t">
            <a:spAutoFit/>
          </a:bodyPr>
          <a:lstStyle/>
          <a:p>
            <a:pPr algn="ctr">
              <a:lnSpc>
                <a:spcPts val="9520"/>
              </a:lnSpc>
            </a:pPr>
            <a:r>
              <a:rPr lang="en-US" sz="6800">
                <a:solidFill>
                  <a:srgbClr val="48FCFA"/>
                </a:solidFill>
                <a:latin typeface="Bungee"/>
              </a:rPr>
              <a:t>WHAT IS IOT?</a:t>
            </a:r>
          </a:p>
        </p:txBody>
      </p:sp>
      <p:sp>
        <p:nvSpPr>
          <p:cNvPr id="6" name="TextBox 6"/>
          <p:cNvSpPr txBox="1"/>
          <p:nvPr/>
        </p:nvSpPr>
        <p:spPr>
          <a:xfrm>
            <a:off x="215854" y="4687512"/>
            <a:ext cx="11846874" cy="3469224"/>
          </a:xfrm>
          <a:prstGeom prst="rect">
            <a:avLst/>
          </a:prstGeom>
        </p:spPr>
        <p:txBody>
          <a:bodyPr lIns="0" tIns="0" rIns="0" bIns="0" rtlCol="0" anchor="t">
            <a:spAutoFit/>
          </a:bodyPr>
          <a:lstStyle/>
          <a:p>
            <a:pPr algn="just">
              <a:lnSpc>
                <a:spcPts val="4607"/>
              </a:lnSpc>
            </a:pPr>
            <a:r>
              <a:rPr lang="en-US" sz="3291" dirty="0">
                <a:solidFill>
                  <a:srgbClr val="48FCFA"/>
                </a:solidFill>
                <a:latin typeface="Open Sans Light"/>
              </a:rPr>
              <a:t>The Internet of Things is the concept of connecting any device with an on/off </a:t>
            </a:r>
            <a:r>
              <a:rPr lang="en-US" sz="3291" dirty="0" smtClean="0">
                <a:solidFill>
                  <a:srgbClr val="48FCFA"/>
                </a:solidFill>
                <a:latin typeface="Open Sans Light"/>
              </a:rPr>
              <a:t>switch </a:t>
            </a:r>
            <a:r>
              <a:rPr lang="en-US" sz="3291" dirty="0">
                <a:solidFill>
                  <a:srgbClr val="48FCFA"/>
                </a:solidFill>
                <a:latin typeface="Open Sans Light"/>
              </a:rPr>
              <a:t>to the internet. </a:t>
            </a:r>
          </a:p>
          <a:p>
            <a:pPr algn="just">
              <a:lnSpc>
                <a:spcPts val="4607"/>
              </a:lnSpc>
              <a:spcBef>
                <a:spcPct val="0"/>
              </a:spcBef>
            </a:pPr>
            <a:r>
              <a:rPr lang="en-US" sz="3291" dirty="0">
                <a:solidFill>
                  <a:srgbClr val="48FCFA"/>
                </a:solidFill>
                <a:latin typeface="Open Sans Light"/>
              </a:rPr>
              <a:t>It is the network of physical objects that are embedded with sensors, software and other technologies for the purpose of connecting and exchanging data with other devices and systems over the internet.</a:t>
            </a:r>
          </a:p>
        </p:txBody>
      </p:sp>
      <p:sp>
        <p:nvSpPr>
          <p:cNvPr id="7" name="Freeform 7"/>
          <p:cNvSpPr/>
          <p:nvPr/>
        </p:nvSpPr>
        <p:spPr>
          <a:xfrm flipH="1" flipV="1">
            <a:off x="0" y="7529711"/>
            <a:ext cx="3756255" cy="4419785"/>
          </a:xfrm>
          <a:custGeom>
            <a:avLst/>
            <a:gdLst/>
            <a:ahLst/>
            <a:cxnLst/>
            <a:rect l="l" t="t" r="r" b="b"/>
            <a:pathLst>
              <a:path w="3756255" h="4419785">
                <a:moveTo>
                  <a:pt x="3756255" y="4419785"/>
                </a:moveTo>
                <a:lnTo>
                  <a:pt x="0" y="4419785"/>
                </a:lnTo>
                <a:lnTo>
                  <a:pt x="0" y="0"/>
                </a:lnTo>
                <a:lnTo>
                  <a:pt x="3756255" y="0"/>
                </a:lnTo>
                <a:lnTo>
                  <a:pt x="3756255" y="4419785"/>
                </a:lnTo>
                <a:close/>
              </a:path>
            </a:pathLst>
          </a:custGeom>
          <a:blipFill>
            <a:blip r:embed="rId3">
              <a:alphaModFix amt="27000"/>
            </a:blip>
            <a:stretch>
              <a:fillRect/>
            </a:stretch>
          </a:blipFill>
        </p:spPr>
      </p:sp>
      <p:sp>
        <p:nvSpPr>
          <p:cNvPr id="8" name="Freeform 8"/>
          <p:cNvSpPr/>
          <p:nvPr/>
        </p:nvSpPr>
        <p:spPr>
          <a:xfrm rot="5400000">
            <a:off x="-4427666" y="4175811"/>
            <a:ext cx="10912732" cy="2170100"/>
          </a:xfrm>
          <a:custGeom>
            <a:avLst/>
            <a:gdLst/>
            <a:ahLst/>
            <a:cxnLst/>
            <a:rect l="l" t="t" r="r" b="b"/>
            <a:pathLst>
              <a:path w="10912732" h="2170100">
                <a:moveTo>
                  <a:pt x="0" y="0"/>
                </a:moveTo>
                <a:lnTo>
                  <a:pt x="10912732" y="0"/>
                </a:lnTo>
                <a:lnTo>
                  <a:pt x="10912732" y="2170099"/>
                </a:lnTo>
                <a:lnTo>
                  <a:pt x="0" y="2170099"/>
                </a:lnTo>
                <a:lnTo>
                  <a:pt x="0" y="0"/>
                </a:lnTo>
                <a:close/>
              </a:path>
            </a:pathLst>
          </a:custGeom>
          <a:blipFill>
            <a:blip r:embed="rId4"/>
            <a:stretch>
              <a:fillRect t="-21344" b="-21344"/>
            </a:stretch>
          </a:blipFill>
        </p:spPr>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C2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alphaModFix amt="26000"/>
            </a:blip>
            <a:srcRect t="7812" b="7812"/>
            <a:stretch>
              <a:fillRect/>
            </a:stretch>
          </p:blipFill>
          <p:spPr>
            <a:xfrm>
              <a:off x="0" y="0"/>
              <a:ext cx="24384000" cy="13716000"/>
            </a:xfrm>
            <a:prstGeom prst="rect">
              <a:avLst/>
            </a:prstGeom>
          </p:spPr>
        </p:pic>
      </p:grpSp>
      <p:grpSp>
        <p:nvGrpSpPr>
          <p:cNvPr id="4" name="Group 4"/>
          <p:cNvGrpSpPr/>
          <p:nvPr/>
        </p:nvGrpSpPr>
        <p:grpSpPr>
          <a:xfrm>
            <a:off x="1690767" y="2395170"/>
            <a:ext cx="14906466" cy="5496659"/>
            <a:chOff x="0" y="0"/>
            <a:chExt cx="3925983" cy="1447680"/>
          </a:xfrm>
        </p:grpSpPr>
        <p:sp>
          <p:nvSpPr>
            <p:cNvPr id="5" name="Freeform 5"/>
            <p:cNvSpPr/>
            <p:nvPr/>
          </p:nvSpPr>
          <p:spPr>
            <a:xfrm>
              <a:off x="0" y="0"/>
              <a:ext cx="3925983" cy="1447680"/>
            </a:xfrm>
            <a:custGeom>
              <a:avLst/>
              <a:gdLst/>
              <a:ahLst/>
              <a:cxnLst/>
              <a:rect l="l" t="t" r="r" b="b"/>
              <a:pathLst>
                <a:path w="3925983" h="1447680">
                  <a:moveTo>
                    <a:pt x="26488" y="0"/>
                  </a:moveTo>
                  <a:lnTo>
                    <a:pt x="3899495" y="0"/>
                  </a:lnTo>
                  <a:cubicBezTo>
                    <a:pt x="3914124" y="0"/>
                    <a:pt x="3925983" y="11859"/>
                    <a:pt x="3925983" y="26488"/>
                  </a:cubicBezTo>
                  <a:lnTo>
                    <a:pt x="3925983" y="1421192"/>
                  </a:lnTo>
                  <a:cubicBezTo>
                    <a:pt x="3925983" y="1428217"/>
                    <a:pt x="3923192" y="1434954"/>
                    <a:pt x="3918225" y="1439922"/>
                  </a:cubicBezTo>
                  <a:cubicBezTo>
                    <a:pt x="3913257" y="1444889"/>
                    <a:pt x="3906520" y="1447680"/>
                    <a:pt x="3899495" y="1447680"/>
                  </a:cubicBezTo>
                  <a:lnTo>
                    <a:pt x="26488" y="1447680"/>
                  </a:lnTo>
                  <a:cubicBezTo>
                    <a:pt x="19463" y="1447680"/>
                    <a:pt x="12725" y="1444889"/>
                    <a:pt x="7758" y="1439922"/>
                  </a:cubicBezTo>
                  <a:cubicBezTo>
                    <a:pt x="2791" y="1434954"/>
                    <a:pt x="0" y="1428217"/>
                    <a:pt x="0" y="1421192"/>
                  </a:cubicBezTo>
                  <a:lnTo>
                    <a:pt x="0" y="26488"/>
                  </a:lnTo>
                  <a:cubicBezTo>
                    <a:pt x="0" y="19463"/>
                    <a:pt x="2791" y="12725"/>
                    <a:pt x="7758" y="7758"/>
                  </a:cubicBezTo>
                  <a:cubicBezTo>
                    <a:pt x="12725" y="2791"/>
                    <a:pt x="19463" y="0"/>
                    <a:pt x="26488" y="0"/>
                  </a:cubicBezTo>
                  <a:close/>
                </a:path>
              </a:pathLst>
            </a:custGeom>
            <a:solidFill>
              <a:srgbClr val="00102B">
                <a:alpha val="80000"/>
              </a:srgbClr>
            </a:solidFill>
          </p:spPr>
        </p:sp>
        <p:sp>
          <p:nvSpPr>
            <p:cNvPr id="6" name="TextBox 6"/>
            <p:cNvSpPr txBox="1"/>
            <p:nvPr/>
          </p:nvSpPr>
          <p:spPr>
            <a:xfrm>
              <a:off x="0" y="-38100"/>
              <a:ext cx="3925983" cy="148578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058173" y="762000"/>
            <a:ext cx="10171655" cy="1294130"/>
          </a:xfrm>
          <a:prstGeom prst="rect">
            <a:avLst/>
          </a:prstGeom>
        </p:spPr>
        <p:txBody>
          <a:bodyPr lIns="0" tIns="0" rIns="0" bIns="0" rtlCol="0" anchor="t">
            <a:spAutoFit/>
          </a:bodyPr>
          <a:lstStyle/>
          <a:p>
            <a:pPr algn="ctr">
              <a:lnSpc>
                <a:spcPts val="9520"/>
              </a:lnSpc>
            </a:pPr>
            <a:r>
              <a:rPr lang="en-US" sz="6800">
                <a:solidFill>
                  <a:srgbClr val="48FCFA"/>
                </a:solidFill>
                <a:latin typeface="Bungee"/>
              </a:rPr>
              <a:t>HISTORY OF IOT</a:t>
            </a:r>
          </a:p>
        </p:txBody>
      </p:sp>
      <p:sp>
        <p:nvSpPr>
          <p:cNvPr id="8" name="TextBox 8"/>
          <p:cNvSpPr txBox="1"/>
          <p:nvPr/>
        </p:nvSpPr>
        <p:spPr>
          <a:xfrm>
            <a:off x="676180" y="2833503"/>
            <a:ext cx="16978615" cy="13054856"/>
          </a:xfrm>
          <a:prstGeom prst="rect">
            <a:avLst/>
          </a:prstGeom>
        </p:spPr>
        <p:txBody>
          <a:bodyPr lIns="0" tIns="0" rIns="0" bIns="0" rtlCol="0" anchor="t">
            <a:spAutoFit/>
          </a:bodyPr>
          <a:lstStyle/>
          <a:p>
            <a:pPr algn="just">
              <a:lnSpc>
                <a:spcPts val="4369"/>
              </a:lnSpc>
            </a:pPr>
            <a:r>
              <a:rPr lang="en-US" sz="3121" dirty="0">
                <a:solidFill>
                  <a:srgbClr val="48FCFA"/>
                </a:solidFill>
                <a:latin typeface="Open Sans Light"/>
              </a:rPr>
              <a:t>Examples of interrelated electronic devices date back to as far as the 19th century, where the telegraph (1st landline) was invented with the ability to transmit info by coded signals over a large distance. A group of prominent researchers began experimenting with ways to connect computers and systems. </a:t>
            </a:r>
          </a:p>
          <a:p>
            <a:pPr algn="just">
              <a:lnSpc>
                <a:spcPts val="4369"/>
              </a:lnSpc>
            </a:pPr>
            <a:r>
              <a:rPr lang="en-US" sz="3121" dirty="0">
                <a:solidFill>
                  <a:srgbClr val="48FCFA"/>
                </a:solidFill>
                <a:latin typeface="Open Sans Light"/>
              </a:rPr>
              <a:t>The first </a:t>
            </a:r>
            <a:r>
              <a:rPr lang="en-US" sz="3121" dirty="0" smtClean="0">
                <a:solidFill>
                  <a:srgbClr val="48FCFA"/>
                </a:solidFill>
                <a:latin typeface="Open Sans Light"/>
              </a:rPr>
              <a:t>radio </a:t>
            </a:r>
            <a:r>
              <a:rPr lang="en-US" sz="3121" dirty="0">
                <a:solidFill>
                  <a:srgbClr val="48FCFA"/>
                </a:solidFill>
                <a:latin typeface="Open Sans Light"/>
              </a:rPr>
              <a:t>voice transmission, also known as “wireless telegraphy” took place on the 3rd of June 1900, providing a necessary component for developing the Internet of Things.</a:t>
            </a:r>
          </a:p>
          <a:p>
            <a:pPr algn="just">
              <a:lnSpc>
                <a:spcPts val="4369"/>
              </a:lnSpc>
            </a:pPr>
            <a:r>
              <a:rPr lang="en-US" sz="3121" dirty="0">
                <a:solidFill>
                  <a:srgbClr val="48FCFA"/>
                </a:solidFill>
                <a:latin typeface="Open Sans Light"/>
              </a:rPr>
              <a:t>The Internet began as part of Defense Advance Research Projects Agency (DARPA) in 1962, </a:t>
            </a:r>
            <a:r>
              <a:rPr lang="en-US" sz="3121" dirty="0" smtClean="0">
                <a:solidFill>
                  <a:srgbClr val="48FCFA"/>
                </a:solidFill>
                <a:latin typeface="Open Sans Light"/>
              </a:rPr>
              <a:t>which</a:t>
            </a:r>
            <a:r>
              <a:rPr lang="en-US" sz="3121" dirty="0" smtClean="0">
                <a:solidFill>
                  <a:srgbClr val="48FCFA"/>
                </a:solidFill>
                <a:latin typeface="Open Sans Light"/>
              </a:rPr>
              <a:t> </a:t>
            </a:r>
            <a:r>
              <a:rPr lang="en-US" sz="3121" dirty="0">
                <a:solidFill>
                  <a:srgbClr val="48FCFA"/>
                </a:solidFill>
                <a:latin typeface="Open Sans Light"/>
              </a:rPr>
              <a:t>later changed to Advanced Research Projects Agency Network (ARPANET) in 1969.</a:t>
            </a:r>
          </a:p>
          <a:p>
            <a:pPr algn="just">
              <a:lnSpc>
                <a:spcPts val="4369"/>
              </a:lnSpc>
            </a:pPr>
            <a:endParaRPr lang="en-US" sz="3121" dirty="0">
              <a:solidFill>
                <a:srgbClr val="48FCFA"/>
              </a:solidFill>
              <a:latin typeface="Open Sans Light"/>
            </a:endParaRPr>
          </a:p>
          <a:p>
            <a:pPr algn="just">
              <a:lnSpc>
                <a:spcPts val="4369"/>
              </a:lnSpc>
            </a:pPr>
            <a:r>
              <a:rPr lang="en-US" sz="3121" dirty="0">
                <a:solidFill>
                  <a:srgbClr val="48FCFA"/>
                </a:solidFill>
                <a:latin typeface="Open Sans Light"/>
              </a:rPr>
              <a:t>The history of the Internet of Things is characterized by technological advancements, increasing connectivity, and the expansion of smart, interconnected devices across different industries and applications.</a:t>
            </a: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pPr>
            <a:endParaRPr lang="en-US" sz="3121" dirty="0">
              <a:solidFill>
                <a:srgbClr val="48FCFA"/>
              </a:solidFill>
              <a:latin typeface="Open Sans Light"/>
            </a:endParaRPr>
          </a:p>
          <a:p>
            <a:pPr algn="just">
              <a:lnSpc>
                <a:spcPts val="3529"/>
              </a:lnSpc>
              <a:spcBef>
                <a:spcPct val="0"/>
              </a:spcBef>
            </a:pPr>
            <a:endParaRPr lang="en-US" sz="3121" dirty="0">
              <a:solidFill>
                <a:srgbClr val="48FCFA"/>
              </a:solidFill>
              <a:latin typeface="Open Sans Light"/>
            </a:endParaRPr>
          </a:p>
        </p:txBody>
      </p:sp>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C2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678390" cy="10287000"/>
            <a:chOff x="0" y="0"/>
            <a:chExt cx="11571187" cy="13716000"/>
          </a:xfrm>
        </p:grpSpPr>
        <p:pic>
          <p:nvPicPr>
            <p:cNvPr id="3" name="Picture 3"/>
            <p:cNvPicPr>
              <a:picLocks noChangeAspect="1"/>
            </p:cNvPicPr>
            <p:nvPr/>
          </p:nvPicPr>
          <p:blipFill>
            <a:blip r:embed="rId2">
              <a:alphaModFix amt="12000"/>
            </a:blip>
            <a:srcRect l="21870" r="21870"/>
            <a:stretch>
              <a:fillRect/>
            </a:stretch>
          </p:blipFill>
          <p:spPr>
            <a:xfrm>
              <a:off x="0" y="0"/>
              <a:ext cx="11571187" cy="13716000"/>
            </a:xfrm>
            <a:prstGeom prst="rect">
              <a:avLst/>
            </a:prstGeom>
          </p:spPr>
        </p:pic>
      </p:grpSp>
      <p:sp>
        <p:nvSpPr>
          <p:cNvPr id="4" name="Freeform 4"/>
          <p:cNvSpPr/>
          <p:nvPr/>
        </p:nvSpPr>
        <p:spPr>
          <a:xfrm rot="5400000">
            <a:off x="-4427666" y="4175811"/>
            <a:ext cx="10912732" cy="2170100"/>
          </a:xfrm>
          <a:custGeom>
            <a:avLst/>
            <a:gdLst/>
            <a:ahLst/>
            <a:cxnLst/>
            <a:rect l="l" t="t" r="r" b="b"/>
            <a:pathLst>
              <a:path w="10912732" h="2170100">
                <a:moveTo>
                  <a:pt x="0" y="0"/>
                </a:moveTo>
                <a:lnTo>
                  <a:pt x="10912732" y="0"/>
                </a:lnTo>
                <a:lnTo>
                  <a:pt x="10912732" y="2170099"/>
                </a:lnTo>
                <a:lnTo>
                  <a:pt x="0" y="2170099"/>
                </a:lnTo>
                <a:lnTo>
                  <a:pt x="0" y="0"/>
                </a:lnTo>
                <a:close/>
              </a:path>
            </a:pathLst>
          </a:custGeom>
          <a:blipFill>
            <a:blip r:embed="rId3"/>
            <a:stretch>
              <a:fillRect t="-21344" b="-21344"/>
            </a:stretch>
          </a:blipFill>
        </p:spPr>
      </p:sp>
      <p:grpSp>
        <p:nvGrpSpPr>
          <p:cNvPr id="5" name="Group 5"/>
          <p:cNvGrpSpPr/>
          <p:nvPr/>
        </p:nvGrpSpPr>
        <p:grpSpPr>
          <a:xfrm>
            <a:off x="656379" y="6172200"/>
            <a:ext cx="3657460" cy="2975654"/>
            <a:chOff x="0" y="0"/>
            <a:chExt cx="963282" cy="783711"/>
          </a:xfrm>
        </p:grpSpPr>
        <p:sp>
          <p:nvSpPr>
            <p:cNvPr id="6" name="Freeform 6"/>
            <p:cNvSpPr/>
            <p:nvPr/>
          </p:nvSpPr>
          <p:spPr>
            <a:xfrm>
              <a:off x="0" y="0"/>
              <a:ext cx="963282" cy="783711"/>
            </a:xfrm>
            <a:custGeom>
              <a:avLst/>
              <a:gdLst/>
              <a:ahLst/>
              <a:cxnLst/>
              <a:rect l="l" t="t" r="r" b="b"/>
              <a:pathLst>
                <a:path w="963282" h="783711">
                  <a:moveTo>
                    <a:pt x="35985" y="0"/>
                  </a:moveTo>
                  <a:lnTo>
                    <a:pt x="927297" y="0"/>
                  </a:lnTo>
                  <a:cubicBezTo>
                    <a:pt x="936841" y="0"/>
                    <a:pt x="945994" y="3791"/>
                    <a:pt x="952742" y="10540"/>
                  </a:cubicBezTo>
                  <a:cubicBezTo>
                    <a:pt x="959490" y="17288"/>
                    <a:pt x="963282" y="26441"/>
                    <a:pt x="963282" y="35985"/>
                  </a:cubicBezTo>
                  <a:lnTo>
                    <a:pt x="963282" y="747727"/>
                  </a:lnTo>
                  <a:cubicBezTo>
                    <a:pt x="963282" y="757270"/>
                    <a:pt x="959490" y="766423"/>
                    <a:pt x="952742" y="773172"/>
                  </a:cubicBezTo>
                  <a:cubicBezTo>
                    <a:pt x="945994" y="779920"/>
                    <a:pt x="936841" y="783711"/>
                    <a:pt x="927297" y="783711"/>
                  </a:cubicBezTo>
                  <a:lnTo>
                    <a:pt x="35985" y="783711"/>
                  </a:lnTo>
                  <a:cubicBezTo>
                    <a:pt x="26441" y="783711"/>
                    <a:pt x="17288" y="779920"/>
                    <a:pt x="10540" y="773172"/>
                  </a:cubicBezTo>
                  <a:cubicBezTo>
                    <a:pt x="3791" y="766423"/>
                    <a:pt x="0" y="757270"/>
                    <a:pt x="0" y="747727"/>
                  </a:cubicBezTo>
                  <a:lnTo>
                    <a:pt x="0" y="35985"/>
                  </a:lnTo>
                  <a:cubicBezTo>
                    <a:pt x="0" y="26441"/>
                    <a:pt x="3791" y="17288"/>
                    <a:pt x="10540" y="10540"/>
                  </a:cubicBezTo>
                  <a:cubicBezTo>
                    <a:pt x="17288" y="3791"/>
                    <a:pt x="26441" y="0"/>
                    <a:pt x="35985" y="0"/>
                  </a:cubicBezTo>
                  <a:close/>
                </a:path>
              </a:pathLst>
            </a:custGeom>
            <a:solidFill>
              <a:srgbClr val="004AAD"/>
            </a:solidFill>
          </p:spPr>
        </p:sp>
        <p:sp>
          <p:nvSpPr>
            <p:cNvPr id="7" name="TextBox 7"/>
            <p:cNvSpPr txBox="1"/>
            <p:nvPr/>
          </p:nvSpPr>
          <p:spPr>
            <a:xfrm>
              <a:off x="0" y="-38100"/>
              <a:ext cx="963282" cy="82181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V="1">
            <a:off x="16005921" y="0"/>
            <a:ext cx="3756255" cy="4419785"/>
          </a:xfrm>
          <a:custGeom>
            <a:avLst/>
            <a:gdLst/>
            <a:ahLst/>
            <a:cxnLst/>
            <a:rect l="l" t="t" r="r" b="b"/>
            <a:pathLst>
              <a:path w="3756255" h="4419785">
                <a:moveTo>
                  <a:pt x="0" y="4419785"/>
                </a:moveTo>
                <a:lnTo>
                  <a:pt x="3756255" y="4419785"/>
                </a:lnTo>
                <a:lnTo>
                  <a:pt x="3756255" y="0"/>
                </a:lnTo>
                <a:lnTo>
                  <a:pt x="0" y="0"/>
                </a:lnTo>
                <a:lnTo>
                  <a:pt x="0" y="4419785"/>
                </a:lnTo>
                <a:close/>
              </a:path>
            </a:pathLst>
          </a:custGeom>
          <a:blipFill>
            <a:blip r:embed="rId4"/>
            <a:stretch>
              <a:fillRect/>
            </a:stretch>
          </a:blipFill>
        </p:spPr>
      </p:sp>
      <p:grpSp>
        <p:nvGrpSpPr>
          <p:cNvPr id="9" name="Group 9"/>
          <p:cNvGrpSpPr/>
          <p:nvPr/>
        </p:nvGrpSpPr>
        <p:grpSpPr>
          <a:xfrm>
            <a:off x="13819391" y="6172200"/>
            <a:ext cx="3439909" cy="3086100"/>
            <a:chOff x="0" y="0"/>
            <a:chExt cx="905984" cy="812800"/>
          </a:xfrm>
        </p:grpSpPr>
        <p:sp>
          <p:nvSpPr>
            <p:cNvPr id="10" name="Freeform 10"/>
            <p:cNvSpPr/>
            <p:nvPr/>
          </p:nvSpPr>
          <p:spPr>
            <a:xfrm>
              <a:off x="0" y="0"/>
              <a:ext cx="905984" cy="812800"/>
            </a:xfrm>
            <a:custGeom>
              <a:avLst/>
              <a:gdLst/>
              <a:ahLst/>
              <a:cxnLst/>
              <a:rect l="l" t="t" r="r" b="b"/>
              <a:pathLst>
                <a:path w="905984" h="812800">
                  <a:moveTo>
                    <a:pt x="38260" y="0"/>
                  </a:moveTo>
                  <a:lnTo>
                    <a:pt x="867724" y="0"/>
                  </a:lnTo>
                  <a:cubicBezTo>
                    <a:pt x="877871" y="0"/>
                    <a:pt x="887603" y="4031"/>
                    <a:pt x="894778" y="11206"/>
                  </a:cubicBezTo>
                  <a:cubicBezTo>
                    <a:pt x="901953" y="18381"/>
                    <a:pt x="905984" y="28113"/>
                    <a:pt x="905984" y="38260"/>
                  </a:cubicBezTo>
                  <a:lnTo>
                    <a:pt x="905984" y="774539"/>
                  </a:lnTo>
                  <a:cubicBezTo>
                    <a:pt x="905984" y="795670"/>
                    <a:pt x="888855" y="812800"/>
                    <a:pt x="867724" y="812800"/>
                  </a:cubicBezTo>
                  <a:lnTo>
                    <a:pt x="38260" y="812800"/>
                  </a:lnTo>
                  <a:cubicBezTo>
                    <a:pt x="28113" y="812800"/>
                    <a:pt x="18381" y="808769"/>
                    <a:pt x="11206" y="801594"/>
                  </a:cubicBezTo>
                  <a:cubicBezTo>
                    <a:pt x="4031" y="794419"/>
                    <a:pt x="0" y="784687"/>
                    <a:pt x="0" y="774539"/>
                  </a:cubicBezTo>
                  <a:lnTo>
                    <a:pt x="0" y="38260"/>
                  </a:lnTo>
                  <a:cubicBezTo>
                    <a:pt x="0" y="28113"/>
                    <a:pt x="4031" y="18381"/>
                    <a:pt x="11206" y="11206"/>
                  </a:cubicBezTo>
                  <a:cubicBezTo>
                    <a:pt x="18381" y="4031"/>
                    <a:pt x="28113" y="0"/>
                    <a:pt x="38260" y="0"/>
                  </a:cubicBezTo>
                  <a:close/>
                </a:path>
              </a:pathLst>
            </a:custGeom>
            <a:solidFill>
              <a:srgbClr val="004AAD"/>
            </a:solidFill>
          </p:spPr>
        </p:sp>
        <p:sp>
          <p:nvSpPr>
            <p:cNvPr id="11" name="TextBox 11"/>
            <p:cNvSpPr txBox="1"/>
            <p:nvPr/>
          </p:nvSpPr>
          <p:spPr>
            <a:xfrm>
              <a:off x="0" y="-38100"/>
              <a:ext cx="905984"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099490" y="6172200"/>
            <a:ext cx="3578901" cy="2975654"/>
            <a:chOff x="0" y="0"/>
            <a:chExt cx="942591" cy="783711"/>
          </a:xfrm>
        </p:grpSpPr>
        <p:sp>
          <p:nvSpPr>
            <p:cNvPr id="13" name="Freeform 13"/>
            <p:cNvSpPr/>
            <p:nvPr/>
          </p:nvSpPr>
          <p:spPr>
            <a:xfrm>
              <a:off x="0" y="0"/>
              <a:ext cx="942591" cy="783711"/>
            </a:xfrm>
            <a:custGeom>
              <a:avLst/>
              <a:gdLst/>
              <a:ahLst/>
              <a:cxnLst/>
              <a:rect l="l" t="t" r="r" b="b"/>
              <a:pathLst>
                <a:path w="942591" h="783711">
                  <a:moveTo>
                    <a:pt x="36775" y="0"/>
                  </a:moveTo>
                  <a:lnTo>
                    <a:pt x="905817" y="0"/>
                  </a:lnTo>
                  <a:cubicBezTo>
                    <a:pt x="926127" y="0"/>
                    <a:pt x="942591" y="16465"/>
                    <a:pt x="942591" y="36775"/>
                  </a:cubicBezTo>
                  <a:lnTo>
                    <a:pt x="942591" y="746937"/>
                  </a:lnTo>
                  <a:cubicBezTo>
                    <a:pt x="942591" y="767247"/>
                    <a:pt x="926127" y="783711"/>
                    <a:pt x="905817" y="783711"/>
                  </a:cubicBezTo>
                  <a:lnTo>
                    <a:pt x="36775" y="783711"/>
                  </a:lnTo>
                  <a:cubicBezTo>
                    <a:pt x="16465" y="783711"/>
                    <a:pt x="0" y="767247"/>
                    <a:pt x="0" y="746937"/>
                  </a:cubicBezTo>
                  <a:lnTo>
                    <a:pt x="0" y="36775"/>
                  </a:lnTo>
                  <a:cubicBezTo>
                    <a:pt x="0" y="16465"/>
                    <a:pt x="16465" y="0"/>
                    <a:pt x="36775" y="0"/>
                  </a:cubicBezTo>
                  <a:close/>
                </a:path>
              </a:pathLst>
            </a:custGeom>
            <a:solidFill>
              <a:srgbClr val="004AAD"/>
            </a:solidFill>
          </p:spPr>
        </p:sp>
        <p:sp>
          <p:nvSpPr>
            <p:cNvPr id="14" name="TextBox 14"/>
            <p:cNvSpPr txBox="1"/>
            <p:nvPr/>
          </p:nvSpPr>
          <p:spPr>
            <a:xfrm>
              <a:off x="0" y="-38100"/>
              <a:ext cx="942591" cy="82181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4531745" y="5867215"/>
            <a:ext cx="3756255" cy="4419785"/>
          </a:xfrm>
          <a:custGeom>
            <a:avLst/>
            <a:gdLst/>
            <a:ahLst/>
            <a:cxnLst/>
            <a:rect l="l" t="t" r="r" b="b"/>
            <a:pathLst>
              <a:path w="3756255" h="4419785">
                <a:moveTo>
                  <a:pt x="0" y="0"/>
                </a:moveTo>
                <a:lnTo>
                  <a:pt x="3756255" y="0"/>
                </a:lnTo>
                <a:lnTo>
                  <a:pt x="3756255" y="4419785"/>
                </a:lnTo>
                <a:lnTo>
                  <a:pt x="0" y="4419785"/>
                </a:lnTo>
                <a:lnTo>
                  <a:pt x="0" y="0"/>
                </a:lnTo>
                <a:close/>
              </a:path>
            </a:pathLst>
          </a:custGeom>
          <a:blipFill>
            <a:blip r:embed="rId4"/>
            <a:stretch>
              <a:fillRect/>
            </a:stretch>
          </a:blipFill>
        </p:spPr>
      </p:sp>
      <p:grpSp>
        <p:nvGrpSpPr>
          <p:cNvPr id="16" name="Group 16"/>
          <p:cNvGrpSpPr/>
          <p:nvPr/>
        </p:nvGrpSpPr>
        <p:grpSpPr>
          <a:xfrm>
            <a:off x="9459440" y="6172200"/>
            <a:ext cx="3578901" cy="2973700"/>
            <a:chOff x="0" y="0"/>
            <a:chExt cx="942591" cy="783197"/>
          </a:xfrm>
        </p:grpSpPr>
        <p:sp>
          <p:nvSpPr>
            <p:cNvPr id="17" name="Freeform 17"/>
            <p:cNvSpPr/>
            <p:nvPr/>
          </p:nvSpPr>
          <p:spPr>
            <a:xfrm>
              <a:off x="0" y="0"/>
              <a:ext cx="942591" cy="783197"/>
            </a:xfrm>
            <a:custGeom>
              <a:avLst/>
              <a:gdLst/>
              <a:ahLst/>
              <a:cxnLst/>
              <a:rect l="l" t="t" r="r" b="b"/>
              <a:pathLst>
                <a:path w="942591" h="783197">
                  <a:moveTo>
                    <a:pt x="36775" y="0"/>
                  </a:moveTo>
                  <a:lnTo>
                    <a:pt x="905817" y="0"/>
                  </a:lnTo>
                  <a:cubicBezTo>
                    <a:pt x="926127" y="0"/>
                    <a:pt x="942591" y="16465"/>
                    <a:pt x="942591" y="36775"/>
                  </a:cubicBezTo>
                  <a:lnTo>
                    <a:pt x="942591" y="746422"/>
                  </a:lnTo>
                  <a:cubicBezTo>
                    <a:pt x="942591" y="766732"/>
                    <a:pt x="926127" y="783197"/>
                    <a:pt x="905817" y="783197"/>
                  </a:cubicBezTo>
                  <a:lnTo>
                    <a:pt x="36775" y="783197"/>
                  </a:lnTo>
                  <a:cubicBezTo>
                    <a:pt x="16465" y="783197"/>
                    <a:pt x="0" y="766732"/>
                    <a:pt x="0" y="746422"/>
                  </a:cubicBezTo>
                  <a:lnTo>
                    <a:pt x="0" y="36775"/>
                  </a:lnTo>
                  <a:cubicBezTo>
                    <a:pt x="0" y="16465"/>
                    <a:pt x="16465" y="0"/>
                    <a:pt x="36775" y="0"/>
                  </a:cubicBezTo>
                  <a:close/>
                </a:path>
              </a:pathLst>
            </a:custGeom>
            <a:solidFill>
              <a:srgbClr val="004AAD"/>
            </a:solidFill>
          </p:spPr>
        </p:sp>
        <p:sp>
          <p:nvSpPr>
            <p:cNvPr id="18" name="TextBox 18"/>
            <p:cNvSpPr txBox="1"/>
            <p:nvPr/>
          </p:nvSpPr>
          <p:spPr>
            <a:xfrm>
              <a:off x="0" y="-38100"/>
              <a:ext cx="942591" cy="82129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656379" y="6172200"/>
            <a:ext cx="3682816" cy="2973700"/>
          </a:xfrm>
          <a:custGeom>
            <a:avLst/>
            <a:gdLst/>
            <a:ahLst/>
            <a:cxnLst/>
            <a:rect l="l" t="t" r="r" b="b"/>
            <a:pathLst>
              <a:path w="3682816" h="2973700">
                <a:moveTo>
                  <a:pt x="0" y="0"/>
                </a:moveTo>
                <a:lnTo>
                  <a:pt x="3682816" y="0"/>
                </a:lnTo>
                <a:lnTo>
                  <a:pt x="3682816" y="2973700"/>
                </a:lnTo>
                <a:lnTo>
                  <a:pt x="0" y="2973700"/>
                </a:lnTo>
                <a:lnTo>
                  <a:pt x="0" y="0"/>
                </a:lnTo>
                <a:close/>
              </a:path>
            </a:pathLst>
          </a:custGeom>
          <a:blipFill>
            <a:blip r:embed="rId5"/>
            <a:stretch>
              <a:fillRect l="-6906" r="-14211"/>
            </a:stretch>
          </a:blipFill>
        </p:spPr>
      </p:sp>
      <p:sp>
        <p:nvSpPr>
          <p:cNvPr id="20" name="Freeform 20"/>
          <p:cNvSpPr/>
          <p:nvPr/>
        </p:nvSpPr>
        <p:spPr>
          <a:xfrm>
            <a:off x="5099490" y="6172200"/>
            <a:ext cx="3578901" cy="2973700"/>
          </a:xfrm>
          <a:custGeom>
            <a:avLst/>
            <a:gdLst/>
            <a:ahLst/>
            <a:cxnLst/>
            <a:rect l="l" t="t" r="r" b="b"/>
            <a:pathLst>
              <a:path w="3578901" h="2973700">
                <a:moveTo>
                  <a:pt x="0" y="0"/>
                </a:moveTo>
                <a:lnTo>
                  <a:pt x="3578900" y="0"/>
                </a:lnTo>
                <a:lnTo>
                  <a:pt x="3578900" y="2973700"/>
                </a:lnTo>
                <a:lnTo>
                  <a:pt x="0" y="2973700"/>
                </a:lnTo>
                <a:lnTo>
                  <a:pt x="0" y="0"/>
                </a:lnTo>
                <a:close/>
              </a:path>
            </a:pathLst>
          </a:custGeom>
          <a:blipFill>
            <a:blip r:embed="rId6"/>
            <a:stretch>
              <a:fillRect l="-5010" r="-19623"/>
            </a:stretch>
          </a:blipFill>
        </p:spPr>
      </p:sp>
      <p:sp>
        <p:nvSpPr>
          <p:cNvPr id="21" name="Freeform 21"/>
          <p:cNvSpPr/>
          <p:nvPr/>
        </p:nvSpPr>
        <p:spPr>
          <a:xfrm>
            <a:off x="9440390" y="6131586"/>
            <a:ext cx="3597951" cy="3014315"/>
          </a:xfrm>
          <a:custGeom>
            <a:avLst/>
            <a:gdLst/>
            <a:ahLst/>
            <a:cxnLst/>
            <a:rect l="l" t="t" r="r" b="b"/>
            <a:pathLst>
              <a:path w="3597951" h="3014315">
                <a:moveTo>
                  <a:pt x="0" y="0"/>
                </a:moveTo>
                <a:lnTo>
                  <a:pt x="3597951" y="0"/>
                </a:lnTo>
                <a:lnTo>
                  <a:pt x="3597951" y="3014314"/>
                </a:lnTo>
                <a:lnTo>
                  <a:pt x="0" y="3014314"/>
                </a:lnTo>
                <a:lnTo>
                  <a:pt x="0" y="0"/>
                </a:lnTo>
                <a:close/>
              </a:path>
            </a:pathLst>
          </a:custGeom>
          <a:blipFill>
            <a:blip r:embed="rId7"/>
            <a:stretch>
              <a:fillRect l="-4402" r="-4402" b="-1959"/>
            </a:stretch>
          </a:blipFill>
        </p:spPr>
      </p:sp>
      <p:sp>
        <p:nvSpPr>
          <p:cNvPr id="22" name="Freeform 22"/>
          <p:cNvSpPr/>
          <p:nvPr/>
        </p:nvSpPr>
        <p:spPr>
          <a:xfrm>
            <a:off x="13800341" y="6131586"/>
            <a:ext cx="3458959" cy="3126714"/>
          </a:xfrm>
          <a:custGeom>
            <a:avLst/>
            <a:gdLst/>
            <a:ahLst/>
            <a:cxnLst/>
            <a:rect l="l" t="t" r="r" b="b"/>
            <a:pathLst>
              <a:path w="3458959" h="3126714">
                <a:moveTo>
                  <a:pt x="0" y="0"/>
                </a:moveTo>
                <a:lnTo>
                  <a:pt x="3458959" y="0"/>
                </a:lnTo>
                <a:lnTo>
                  <a:pt x="3458959" y="3126714"/>
                </a:lnTo>
                <a:lnTo>
                  <a:pt x="0" y="3126714"/>
                </a:lnTo>
                <a:lnTo>
                  <a:pt x="0" y="0"/>
                </a:lnTo>
                <a:close/>
              </a:path>
            </a:pathLst>
          </a:custGeom>
          <a:blipFill>
            <a:blip r:embed="rId8"/>
            <a:stretch>
              <a:fillRect l="-4757" r="-35828"/>
            </a:stretch>
          </a:blipFill>
        </p:spPr>
      </p:sp>
      <p:sp>
        <p:nvSpPr>
          <p:cNvPr id="23" name="TextBox 23"/>
          <p:cNvSpPr txBox="1"/>
          <p:nvPr/>
        </p:nvSpPr>
        <p:spPr>
          <a:xfrm>
            <a:off x="767436" y="9144000"/>
            <a:ext cx="3435346" cy="997777"/>
          </a:xfrm>
          <a:prstGeom prst="rect">
            <a:avLst/>
          </a:prstGeom>
        </p:spPr>
        <p:txBody>
          <a:bodyPr lIns="0" tIns="0" rIns="0" bIns="0" rtlCol="0" anchor="t">
            <a:spAutoFit/>
          </a:bodyPr>
          <a:lstStyle/>
          <a:p>
            <a:pPr algn="ctr">
              <a:lnSpc>
                <a:spcPts val="3804"/>
              </a:lnSpc>
            </a:pPr>
            <a:r>
              <a:rPr lang="en-US" sz="2717">
                <a:solidFill>
                  <a:srgbClr val="48FCFA"/>
                </a:solidFill>
                <a:latin typeface="Bungee"/>
              </a:rPr>
              <a:t>wireless sensor networks</a:t>
            </a:r>
          </a:p>
        </p:txBody>
      </p:sp>
      <p:sp>
        <p:nvSpPr>
          <p:cNvPr id="24" name="TextBox 24"/>
          <p:cNvSpPr txBox="1"/>
          <p:nvPr/>
        </p:nvSpPr>
        <p:spPr>
          <a:xfrm>
            <a:off x="13972009" y="9144000"/>
            <a:ext cx="3134672" cy="1033337"/>
          </a:xfrm>
          <a:prstGeom prst="rect">
            <a:avLst/>
          </a:prstGeom>
        </p:spPr>
        <p:txBody>
          <a:bodyPr lIns="0" tIns="0" rIns="0" bIns="0" rtlCol="0" anchor="t">
            <a:spAutoFit/>
          </a:bodyPr>
          <a:lstStyle/>
          <a:p>
            <a:pPr algn="ctr">
              <a:lnSpc>
                <a:spcPts val="3944"/>
              </a:lnSpc>
            </a:pPr>
            <a:r>
              <a:rPr lang="en-US" sz="2817" dirty="0">
                <a:solidFill>
                  <a:srgbClr val="48FCFA"/>
                </a:solidFill>
                <a:latin typeface="Bungee"/>
              </a:rPr>
              <a:t>embedded electronics</a:t>
            </a:r>
          </a:p>
        </p:txBody>
      </p:sp>
      <p:sp>
        <p:nvSpPr>
          <p:cNvPr id="25" name="TextBox 25"/>
          <p:cNvSpPr txBox="1"/>
          <p:nvPr/>
        </p:nvSpPr>
        <p:spPr>
          <a:xfrm>
            <a:off x="5099490" y="9108218"/>
            <a:ext cx="3134672" cy="1033337"/>
          </a:xfrm>
          <a:prstGeom prst="rect">
            <a:avLst/>
          </a:prstGeom>
        </p:spPr>
        <p:txBody>
          <a:bodyPr lIns="0" tIns="0" rIns="0" bIns="0" rtlCol="0" anchor="t">
            <a:spAutoFit/>
          </a:bodyPr>
          <a:lstStyle/>
          <a:p>
            <a:pPr algn="ctr">
              <a:lnSpc>
                <a:spcPts val="3944"/>
              </a:lnSpc>
            </a:pPr>
            <a:r>
              <a:rPr lang="en-US" sz="2817">
                <a:solidFill>
                  <a:srgbClr val="48FCFA"/>
                </a:solidFill>
                <a:latin typeface="Bungee"/>
              </a:rPr>
              <a:t> cloud computing</a:t>
            </a:r>
          </a:p>
        </p:txBody>
      </p:sp>
      <p:sp>
        <p:nvSpPr>
          <p:cNvPr id="26" name="TextBox 26"/>
          <p:cNvSpPr txBox="1"/>
          <p:nvPr/>
        </p:nvSpPr>
        <p:spPr>
          <a:xfrm>
            <a:off x="9681554" y="9090660"/>
            <a:ext cx="3134672" cy="1033337"/>
          </a:xfrm>
          <a:prstGeom prst="rect">
            <a:avLst/>
          </a:prstGeom>
        </p:spPr>
        <p:txBody>
          <a:bodyPr lIns="0" tIns="0" rIns="0" bIns="0" rtlCol="0" anchor="t">
            <a:spAutoFit/>
          </a:bodyPr>
          <a:lstStyle/>
          <a:p>
            <a:pPr algn="ctr">
              <a:lnSpc>
                <a:spcPts val="3944"/>
              </a:lnSpc>
            </a:pPr>
            <a:r>
              <a:rPr lang="en-US" sz="2817">
                <a:solidFill>
                  <a:srgbClr val="48FCFA"/>
                </a:solidFill>
                <a:latin typeface="Bungee"/>
              </a:rPr>
              <a:t>network protocols</a:t>
            </a:r>
          </a:p>
        </p:txBody>
      </p:sp>
      <p:sp>
        <p:nvSpPr>
          <p:cNvPr id="27" name="TextBox 27"/>
          <p:cNvSpPr txBox="1"/>
          <p:nvPr/>
        </p:nvSpPr>
        <p:spPr>
          <a:xfrm>
            <a:off x="767436" y="-1083"/>
            <a:ext cx="16339245" cy="1126489"/>
          </a:xfrm>
          <a:prstGeom prst="rect">
            <a:avLst/>
          </a:prstGeom>
        </p:spPr>
        <p:txBody>
          <a:bodyPr lIns="0" tIns="0" rIns="0" bIns="0" rtlCol="0" anchor="t">
            <a:spAutoFit/>
          </a:bodyPr>
          <a:lstStyle/>
          <a:p>
            <a:pPr algn="ctr">
              <a:lnSpc>
                <a:spcPts val="8260"/>
              </a:lnSpc>
            </a:pPr>
            <a:r>
              <a:rPr lang="en-US" sz="5900">
                <a:solidFill>
                  <a:srgbClr val="48FCFA"/>
                </a:solidFill>
                <a:latin typeface="Bungee"/>
              </a:rPr>
              <a:t>WHAT TECHNOLOGIES ENABLE IOT?</a:t>
            </a:r>
          </a:p>
        </p:txBody>
      </p:sp>
      <p:sp>
        <p:nvSpPr>
          <p:cNvPr id="28" name="TextBox 28"/>
          <p:cNvSpPr txBox="1"/>
          <p:nvPr/>
        </p:nvSpPr>
        <p:spPr>
          <a:xfrm>
            <a:off x="85701" y="1651266"/>
            <a:ext cx="8234162" cy="1500411"/>
          </a:xfrm>
          <a:prstGeom prst="rect">
            <a:avLst/>
          </a:prstGeom>
        </p:spPr>
        <p:txBody>
          <a:bodyPr lIns="0" tIns="0" rIns="0" bIns="0" rtlCol="0" anchor="t">
            <a:spAutoFit/>
          </a:bodyPr>
          <a:lstStyle/>
          <a:p>
            <a:pPr>
              <a:lnSpc>
                <a:spcPts val="3919"/>
              </a:lnSpc>
              <a:spcBef>
                <a:spcPct val="0"/>
              </a:spcBef>
            </a:pPr>
            <a:r>
              <a:rPr lang="en-US" sz="2799" dirty="0">
                <a:solidFill>
                  <a:srgbClr val="48FCFA"/>
                </a:solidFill>
                <a:latin typeface="Open Sans Bold"/>
              </a:rPr>
              <a:t>WIRELESS SENSOR NETWORKS </a:t>
            </a:r>
            <a:r>
              <a:rPr lang="en-US" sz="2799" dirty="0" smtClean="0">
                <a:solidFill>
                  <a:srgbClr val="48FCFA"/>
                </a:solidFill>
                <a:latin typeface="Open Sans"/>
              </a:rPr>
              <a:t>contain distributed </a:t>
            </a:r>
            <a:r>
              <a:rPr lang="en-US" sz="2799" dirty="0">
                <a:solidFill>
                  <a:srgbClr val="48FCFA"/>
                </a:solidFill>
                <a:latin typeface="Open Sans"/>
              </a:rPr>
              <a:t>devices with sensors used to monitor environmental and physical conditions</a:t>
            </a:r>
          </a:p>
        </p:txBody>
      </p:sp>
      <p:sp>
        <p:nvSpPr>
          <p:cNvPr id="29" name="TextBox 29"/>
          <p:cNvSpPr txBox="1"/>
          <p:nvPr/>
        </p:nvSpPr>
        <p:spPr>
          <a:xfrm>
            <a:off x="85700" y="3885196"/>
            <a:ext cx="8148461" cy="1500411"/>
          </a:xfrm>
          <a:prstGeom prst="rect">
            <a:avLst/>
          </a:prstGeom>
        </p:spPr>
        <p:txBody>
          <a:bodyPr wrap="square" lIns="0" tIns="0" rIns="0" bIns="0" rtlCol="0" anchor="t">
            <a:spAutoFit/>
          </a:bodyPr>
          <a:lstStyle/>
          <a:p>
            <a:pPr>
              <a:lnSpc>
                <a:spcPts val="3919"/>
              </a:lnSpc>
              <a:spcBef>
                <a:spcPct val="0"/>
              </a:spcBef>
            </a:pPr>
            <a:r>
              <a:rPr lang="en-US" sz="2799" dirty="0">
                <a:solidFill>
                  <a:srgbClr val="48FCFA"/>
                </a:solidFill>
                <a:latin typeface="Open Sans Light"/>
              </a:rPr>
              <a:t> </a:t>
            </a:r>
            <a:r>
              <a:rPr lang="en-US" sz="2799" dirty="0">
                <a:solidFill>
                  <a:srgbClr val="48FCFA"/>
                </a:solidFill>
                <a:latin typeface="Open Sans Bold"/>
              </a:rPr>
              <a:t>CLOUD COMPUTING </a:t>
            </a:r>
            <a:r>
              <a:rPr lang="en-US" sz="2799" dirty="0">
                <a:solidFill>
                  <a:srgbClr val="48FCFA"/>
                </a:solidFill>
                <a:latin typeface="Open Sans"/>
              </a:rPr>
              <a:t>allows users to access </a:t>
            </a:r>
            <a:r>
              <a:rPr lang="en-US" sz="2799" dirty="0" smtClean="0">
                <a:solidFill>
                  <a:srgbClr val="48FCFA"/>
                </a:solidFill>
                <a:latin typeface="Open Sans"/>
              </a:rPr>
              <a:t>resources </a:t>
            </a:r>
            <a:r>
              <a:rPr lang="en-US" sz="2799" dirty="0">
                <a:solidFill>
                  <a:srgbClr val="48FCFA"/>
                </a:solidFill>
                <a:latin typeface="Open Sans"/>
              </a:rPr>
              <a:t>from webservers, databases, storage, any device and any software over the internet.</a:t>
            </a:r>
          </a:p>
        </p:txBody>
      </p:sp>
      <p:sp>
        <p:nvSpPr>
          <p:cNvPr id="30" name="TextBox 30"/>
          <p:cNvSpPr txBox="1"/>
          <p:nvPr/>
        </p:nvSpPr>
        <p:spPr>
          <a:xfrm>
            <a:off x="8678390" y="1651266"/>
            <a:ext cx="9268271" cy="1471931"/>
          </a:xfrm>
          <a:prstGeom prst="rect">
            <a:avLst/>
          </a:prstGeom>
        </p:spPr>
        <p:txBody>
          <a:bodyPr lIns="0" tIns="0" rIns="0" bIns="0" rtlCol="0" anchor="t">
            <a:spAutoFit/>
          </a:bodyPr>
          <a:lstStyle/>
          <a:p>
            <a:pPr>
              <a:lnSpc>
                <a:spcPts val="3919"/>
              </a:lnSpc>
            </a:pPr>
            <a:r>
              <a:rPr lang="en-US" sz="2799" dirty="0">
                <a:solidFill>
                  <a:srgbClr val="48FCFA"/>
                </a:solidFill>
                <a:latin typeface="Open Sans Bold"/>
              </a:rPr>
              <a:t>NETWORK PROTOCOL AND INFRASTRUCTURES </a:t>
            </a:r>
          </a:p>
          <a:p>
            <a:pPr>
              <a:lnSpc>
                <a:spcPts val="3919"/>
              </a:lnSpc>
            </a:pPr>
            <a:r>
              <a:rPr lang="en-US" sz="2799" dirty="0">
                <a:solidFill>
                  <a:srgbClr val="48FCFA"/>
                </a:solidFill>
                <a:latin typeface="Open Sans"/>
              </a:rPr>
              <a:t>enable network connectivity and linking to applications. </a:t>
            </a:r>
          </a:p>
          <a:p>
            <a:pPr>
              <a:lnSpc>
                <a:spcPts val="3919"/>
              </a:lnSpc>
              <a:spcBef>
                <a:spcPct val="0"/>
              </a:spcBef>
            </a:pPr>
            <a:r>
              <a:rPr lang="en-US" sz="2799" dirty="0">
                <a:solidFill>
                  <a:srgbClr val="48FCFA"/>
                </a:solidFill>
                <a:latin typeface="Open Sans"/>
              </a:rPr>
              <a:t>They allow devices to exchange data over the network.</a:t>
            </a:r>
          </a:p>
        </p:txBody>
      </p:sp>
      <p:sp>
        <p:nvSpPr>
          <p:cNvPr id="31" name="TextBox 31"/>
          <p:cNvSpPr txBox="1"/>
          <p:nvPr/>
        </p:nvSpPr>
        <p:spPr>
          <a:xfrm>
            <a:off x="8678390" y="3885196"/>
            <a:ext cx="9609610" cy="2000548"/>
          </a:xfrm>
          <a:prstGeom prst="rect">
            <a:avLst/>
          </a:prstGeom>
        </p:spPr>
        <p:txBody>
          <a:bodyPr lIns="0" tIns="0" rIns="0" bIns="0" rtlCol="0" anchor="t">
            <a:spAutoFit/>
          </a:bodyPr>
          <a:lstStyle/>
          <a:p>
            <a:pPr>
              <a:lnSpc>
                <a:spcPts val="3919"/>
              </a:lnSpc>
              <a:spcBef>
                <a:spcPct val="0"/>
              </a:spcBef>
            </a:pPr>
            <a:r>
              <a:rPr lang="en-US" sz="2799" dirty="0">
                <a:solidFill>
                  <a:srgbClr val="48FCFA"/>
                </a:solidFill>
                <a:latin typeface="Open Sans Bold"/>
              </a:rPr>
              <a:t>EMBEDDED ELECTRONICS AND HARDWARE SYSTEMS </a:t>
            </a:r>
            <a:r>
              <a:rPr lang="en-US" sz="2799" dirty="0">
                <a:solidFill>
                  <a:srgbClr val="48FCFA"/>
                </a:solidFill>
                <a:latin typeface="Open Sans"/>
              </a:rPr>
              <a:t>are a combination of hardware and software used to perform special </a:t>
            </a:r>
            <a:r>
              <a:rPr lang="en-US" sz="2799" dirty="0" smtClean="0">
                <a:solidFill>
                  <a:srgbClr val="48FCFA"/>
                </a:solidFill>
                <a:latin typeface="Open Sans"/>
              </a:rPr>
              <a:t>tasks</a:t>
            </a:r>
            <a:r>
              <a:rPr lang="en-US" sz="2799" dirty="0" smtClean="0">
                <a:solidFill>
                  <a:srgbClr val="48FCFA"/>
                </a:solidFill>
                <a:latin typeface="Open Sans"/>
              </a:rPr>
              <a:t>. They</a:t>
            </a:r>
            <a:r>
              <a:rPr lang="en-US" sz="2799" dirty="0" smtClean="0">
                <a:solidFill>
                  <a:srgbClr val="48FCFA"/>
                </a:solidFill>
                <a:latin typeface="Open Sans"/>
              </a:rPr>
              <a:t> include </a:t>
            </a:r>
            <a:r>
              <a:rPr lang="en-US" sz="2799" dirty="0">
                <a:solidFill>
                  <a:srgbClr val="48FCFA"/>
                </a:solidFill>
                <a:latin typeface="Open Sans"/>
              </a:rPr>
              <a:t>storage devices, networking </a:t>
            </a:r>
            <a:r>
              <a:rPr lang="en-US" sz="2799" dirty="0" smtClean="0">
                <a:solidFill>
                  <a:srgbClr val="48FCFA"/>
                </a:solidFill>
                <a:latin typeface="Open Sans"/>
              </a:rPr>
              <a:t>units and input/output </a:t>
            </a:r>
            <a:r>
              <a:rPr lang="en-US" sz="2799" dirty="0">
                <a:solidFill>
                  <a:srgbClr val="48FCFA"/>
                </a:solidFill>
                <a:latin typeface="Open Sans"/>
              </a:rPr>
              <a:t>units.</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flipH="1" flipV="1">
            <a:off x="16913237" y="0"/>
            <a:ext cx="3756255" cy="4419785"/>
          </a:xfrm>
          <a:custGeom>
            <a:avLst/>
            <a:gdLst/>
            <a:ahLst/>
            <a:cxnLst/>
            <a:rect l="l" t="t" r="r" b="b"/>
            <a:pathLst>
              <a:path w="3756255" h="4419785">
                <a:moveTo>
                  <a:pt x="3756255" y="4419785"/>
                </a:moveTo>
                <a:lnTo>
                  <a:pt x="0" y="4419785"/>
                </a:lnTo>
                <a:lnTo>
                  <a:pt x="0" y="0"/>
                </a:lnTo>
                <a:lnTo>
                  <a:pt x="3756255" y="0"/>
                </a:lnTo>
                <a:lnTo>
                  <a:pt x="3756255" y="4419785"/>
                </a:lnTo>
                <a:close/>
              </a:path>
            </a:pathLst>
          </a:custGeom>
          <a:blipFill>
            <a:blip r:embed="rId3">
              <a:alphaModFix amt="27000"/>
            </a:blip>
            <a:stretch>
              <a:fillRect/>
            </a:stretch>
          </a:blipFill>
        </p:spPr>
      </p:sp>
      <p:sp>
        <p:nvSpPr>
          <p:cNvPr id="4" name="Freeform 4"/>
          <p:cNvSpPr/>
          <p:nvPr/>
        </p:nvSpPr>
        <p:spPr>
          <a:xfrm flipH="1" flipV="1">
            <a:off x="16112054" y="7529711"/>
            <a:ext cx="3756255" cy="4419785"/>
          </a:xfrm>
          <a:custGeom>
            <a:avLst/>
            <a:gdLst/>
            <a:ahLst/>
            <a:cxnLst/>
            <a:rect l="l" t="t" r="r" b="b"/>
            <a:pathLst>
              <a:path w="3756255" h="4419785">
                <a:moveTo>
                  <a:pt x="3756255" y="4419785"/>
                </a:moveTo>
                <a:lnTo>
                  <a:pt x="0" y="4419785"/>
                </a:lnTo>
                <a:lnTo>
                  <a:pt x="0" y="0"/>
                </a:lnTo>
                <a:lnTo>
                  <a:pt x="3756255" y="0"/>
                </a:lnTo>
                <a:lnTo>
                  <a:pt x="3756255" y="4419785"/>
                </a:lnTo>
                <a:close/>
              </a:path>
            </a:pathLst>
          </a:custGeom>
          <a:blipFill>
            <a:blip r:embed="rId3">
              <a:alphaModFix amt="27000"/>
            </a:blip>
            <a:stretch>
              <a:fillRect/>
            </a:stretch>
          </a:blipFill>
        </p:spPr>
      </p:sp>
      <p:sp>
        <p:nvSpPr>
          <p:cNvPr id="5" name="Freeform 5"/>
          <p:cNvSpPr/>
          <p:nvPr/>
        </p:nvSpPr>
        <p:spPr>
          <a:xfrm rot="5400000">
            <a:off x="-4427666" y="4175811"/>
            <a:ext cx="10912732" cy="2170100"/>
          </a:xfrm>
          <a:custGeom>
            <a:avLst/>
            <a:gdLst/>
            <a:ahLst/>
            <a:cxnLst/>
            <a:rect l="l" t="t" r="r" b="b"/>
            <a:pathLst>
              <a:path w="10912732" h="2170100">
                <a:moveTo>
                  <a:pt x="0" y="0"/>
                </a:moveTo>
                <a:lnTo>
                  <a:pt x="10912732" y="0"/>
                </a:lnTo>
                <a:lnTo>
                  <a:pt x="10912732" y="2170099"/>
                </a:lnTo>
                <a:lnTo>
                  <a:pt x="0" y="2170099"/>
                </a:lnTo>
                <a:lnTo>
                  <a:pt x="0" y="0"/>
                </a:lnTo>
                <a:close/>
              </a:path>
            </a:pathLst>
          </a:custGeom>
          <a:blipFill>
            <a:blip r:embed="rId4"/>
            <a:stretch>
              <a:fillRect t="-21344" b="-21344"/>
            </a:stretch>
          </a:blipFill>
        </p:spPr>
      </p:sp>
      <p:sp>
        <p:nvSpPr>
          <p:cNvPr id="6" name="Freeform 6"/>
          <p:cNvSpPr/>
          <p:nvPr/>
        </p:nvSpPr>
        <p:spPr>
          <a:xfrm>
            <a:off x="465663" y="5801267"/>
            <a:ext cx="3381097" cy="4162667"/>
          </a:xfrm>
          <a:custGeom>
            <a:avLst/>
            <a:gdLst/>
            <a:ahLst/>
            <a:cxnLst/>
            <a:rect l="l" t="t" r="r" b="b"/>
            <a:pathLst>
              <a:path w="3381097" h="4162667">
                <a:moveTo>
                  <a:pt x="0" y="0"/>
                </a:moveTo>
                <a:lnTo>
                  <a:pt x="3381096" y="0"/>
                </a:lnTo>
                <a:lnTo>
                  <a:pt x="3381096" y="4162667"/>
                </a:lnTo>
                <a:lnTo>
                  <a:pt x="0" y="4162667"/>
                </a:lnTo>
                <a:lnTo>
                  <a:pt x="0" y="0"/>
                </a:lnTo>
                <a:close/>
              </a:path>
            </a:pathLst>
          </a:custGeom>
          <a:blipFill>
            <a:blip r:embed="rId5"/>
            <a:stretch>
              <a:fillRect t="-4034" b="-4034"/>
            </a:stretch>
          </a:blipFill>
        </p:spPr>
      </p:sp>
      <p:sp>
        <p:nvSpPr>
          <p:cNvPr id="7" name="Freeform 7"/>
          <p:cNvSpPr/>
          <p:nvPr/>
        </p:nvSpPr>
        <p:spPr>
          <a:xfrm>
            <a:off x="9932772" y="5801267"/>
            <a:ext cx="3648670" cy="4162667"/>
          </a:xfrm>
          <a:custGeom>
            <a:avLst/>
            <a:gdLst/>
            <a:ahLst/>
            <a:cxnLst/>
            <a:rect l="l" t="t" r="r" b="b"/>
            <a:pathLst>
              <a:path w="3648670" h="4162667">
                <a:moveTo>
                  <a:pt x="0" y="0"/>
                </a:moveTo>
                <a:lnTo>
                  <a:pt x="3648670" y="0"/>
                </a:lnTo>
                <a:lnTo>
                  <a:pt x="3648670" y="4162667"/>
                </a:lnTo>
                <a:lnTo>
                  <a:pt x="0" y="4162667"/>
                </a:lnTo>
                <a:lnTo>
                  <a:pt x="0" y="0"/>
                </a:lnTo>
                <a:close/>
              </a:path>
            </a:pathLst>
          </a:custGeom>
          <a:blipFill>
            <a:blip r:embed="rId6"/>
            <a:stretch>
              <a:fillRect l="-1579" r="-1579"/>
            </a:stretch>
          </a:blipFill>
        </p:spPr>
      </p:sp>
      <p:sp>
        <p:nvSpPr>
          <p:cNvPr id="8" name="Freeform 8"/>
          <p:cNvSpPr/>
          <p:nvPr/>
        </p:nvSpPr>
        <p:spPr>
          <a:xfrm>
            <a:off x="4548716" y="5801267"/>
            <a:ext cx="4679207" cy="4162667"/>
          </a:xfrm>
          <a:custGeom>
            <a:avLst/>
            <a:gdLst/>
            <a:ahLst/>
            <a:cxnLst/>
            <a:rect l="l" t="t" r="r" b="b"/>
            <a:pathLst>
              <a:path w="4679207" h="4162667">
                <a:moveTo>
                  <a:pt x="0" y="0"/>
                </a:moveTo>
                <a:lnTo>
                  <a:pt x="4679206" y="0"/>
                </a:lnTo>
                <a:lnTo>
                  <a:pt x="4679206" y="4162667"/>
                </a:lnTo>
                <a:lnTo>
                  <a:pt x="0" y="4162667"/>
                </a:lnTo>
                <a:lnTo>
                  <a:pt x="0" y="0"/>
                </a:lnTo>
                <a:close/>
              </a:path>
            </a:pathLst>
          </a:custGeom>
          <a:blipFill>
            <a:blip r:embed="rId7"/>
            <a:stretch>
              <a:fillRect l="-4109" r="-2739" b="-3821"/>
            </a:stretch>
          </a:blipFill>
        </p:spPr>
      </p:sp>
      <p:sp>
        <p:nvSpPr>
          <p:cNvPr id="9" name="Freeform 9"/>
          <p:cNvSpPr/>
          <p:nvPr/>
        </p:nvSpPr>
        <p:spPr>
          <a:xfrm>
            <a:off x="14286292" y="5801267"/>
            <a:ext cx="3343971" cy="4162667"/>
          </a:xfrm>
          <a:custGeom>
            <a:avLst/>
            <a:gdLst/>
            <a:ahLst/>
            <a:cxnLst/>
            <a:rect l="l" t="t" r="r" b="b"/>
            <a:pathLst>
              <a:path w="3343971" h="4162667">
                <a:moveTo>
                  <a:pt x="0" y="0"/>
                </a:moveTo>
                <a:lnTo>
                  <a:pt x="3343971" y="0"/>
                </a:lnTo>
                <a:lnTo>
                  <a:pt x="3343971" y="4162667"/>
                </a:lnTo>
                <a:lnTo>
                  <a:pt x="0" y="4162667"/>
                </a:lnTo>
                <a:lnTo>
                  <a:pt x="0" y="0"/>
                </a:lnTo>
                <a:close/>
              </a:path>
            </a:pathLst>
          </a:custGeom>
          <a:blipFill>
            <a:blip r:embed="rId8"/>
            <a:stretch>
              <a:fillRect t="-6882"/>
            </a:stretch>
          </a:blipFill>
        </p:spPr>
      </p:sp>
      <p:sp>
        <p:nvSpPr>
          <p:cNvPr id="10" name="TextBox 10"/>
          <p:cNvSpPr txBox="1"/>
          <p:nvPr/>
        </p:nvSpPr>
        <p:spPr>
          <a:xfrm>
            <a:off x="5940399" y="248285"/>
            <a:ext cx="10171655" cy="1294130"/>
          </a:xfrm>
          <a:prstGeom prst="rect">
            <a:avLst/>
          </a:prstGeom>
        </p:spPr>
        <p:txBody>
          <a:bodyPr lIns="0" tIns="0" rIns="0" bIns="0" rtlCol="0" anchor="t">
            <a:spAutoFit/>
          </a:bodyPr>
          <a:lstStyle/>
          <a:p>
            <a:pPr>
              <a:lnSpc>
                <a:spcPts val="9520"/>
              </a:lnSpc>
            </a:pPr>
            <a:r>
              <a:rPr lang="en-US" sz="6800">
                <a:solidFill>
                  <a:srgbClr val="48FCFA"/>
                </a:solidFill>
                <a:latin typeface="Bungee"/>
              </a:rPr>
              <a:t>IMPACT OF IOT</a:t>
            </a:r>
          </a:p>
        </p:txBody>
      </p:sp>
      <p:sp>
        <p:nvSpPr>
          <p:cNvPr id="11" name="TextBox 11"/>
          <p:cNvSpPr txBox="1"/>
          <p:nvPr/>
        </p:nvSpPr>
        <p:spPr>
          <a:xfrm>
            <a:off x="1606869" y="1485265"/>
            <a:ext cx="14505185" cy="905511"/>
          </a:xfrm>
          <a:prstGeom prst="rect">
            <a:avLst/>
          </a:prstGeom>
        </p:spPr>
        <p:txBody>
          <a:bodyPr lIns="0" tIns="0" rIns="0" bIns="0" rtlCol="0" anchor="t">
            <a:spAutoFit/>
          </a:bodyPr>
          <a:lstStyle/>
          <a:p>
            <a:pPr algn="ctr">
              <a:lnSpc>
                <a:spcPts val="3639"/>
              </a:lnSpc>
              <a:spcBef>
                <a:spcPct val="0"/>
              </a:spcBef>
            </a:pPr>
            <a:r>
              <a:rPr lang="en-US" sz="2599" dirty="0">
                <a:solidFill>
                  <a:srgbClr val="48FCFA"/>
                </a:solidFill>
                <a:latin typeface="Open Sans Light"/>
              </a:rPr>
              <a:t>The Internet of Things increased the </a:t>
            </a:r>
            <a:r>
              <a:rPr lang="en-US" sz="2599" dirty="0" smtClean="0">
                <a:solidFill>
                  <a:srgbClr val="48FCFA"/>
                </a:solidFill>
                <a:latin typeface="Open Sans Light"/>
              </a:rPr>
              <a:t>convenience </a:t>
            </a:r>
            <a:r>
              <a:rPr lang="en-US" sz="2599" dirty="0">
                <a:solidFill>
                  <a:srgbClr val="48FCFA"/>
                </a:solidFill>
                <a:latin typeface="Open Sans Light"/>
              </a:rPr>
              <a:t>of automating </a:t>
            </a:r>
            <a:r>
              <a:rPr lang="en-US" sz="2599" dirty="0" smtClean="0">
                <a:solidFill>
                  <a:srgbClr val="48FCFA"/>
                </a:solidFill>
                <a:latin typeface="Open Sans Light"/>
              </a:rPr>
              <a:t>both tedious </a:t>
            </a:r>
            <a:r>
              <a:rPr lang="en-US" sz="2599" dirty="0">
                <a:solidFill>
                  <a:srgbClr val="48FCFA"/>
                </a:solidFill>
                <a:latin typeface="Open Sans Light"/>
              </a:rPr>
              <a:t>tasks, and tasks that require advanced knowledge. </a:t>
            </a:r>
          </a:p>
        </p:txBody>
      </p:sp>
      <p:sp>
        <p:nvSpPr>
          <p:cNvPr id="12" name="TextBox 12"/>
          <p:cNvSpPr txBox="1"/>
          <p:nvPr/>
        </p:nvSpPr>
        <p:spPr>
          <a:xfrm>
            <a:off x="465663" y="2807065"/>
            <a:ext cx="17524519" cy="2846933"/>
          </a:xfrm>
          <a:prstGeom prst="rect">
            <a:avLst/>
          </a:prstGeom>
        </p:spPr>
        <p:txBody>
          <a:bodyPr lIns="0" tIns="0" rIns="0" bIns="0" rtlCol="0" anchor="t">
            <a:spAutoFit/>
          </a:bodyPr>
          <a:lstStyle/>
          <a:p>
            <a:pPr>
              <a:lnSpc>
                <a:spcPts val="3779"/>
              </a:lnSpc>
            </a:pPr>
            <a:r>
              <a:rPr lang="en-US" sz="2699" dirty="0">
                <a:solidFill>
                  <a:srgbClr val="48FCFA"/>
                </a:solidFill>
                <a:latin typeface="Open Sans"/>
              </a:rPr>
              <a:t>The impact of </a:t>
            </a:r>
            <a:r>
              <a:rPr lang="en-US" sz="2699" dirty="0" err="1">
                <a:solidFill>
                  <a:srgbClr val="48FCFA"/>
                </a:solidFill>
                <a:latin typeface="Open Sans"/>
              </a:rPr>
              <a:t>IoT</a:t>
            </a:r>
            <a:r>
              <a:rPr lang="en-US" sz="2699" dirty="0">
                <a:solidFill>
                  <a:srgbClr val="48FCFA"/>
                </a:solidFill>
                <a:latin typeface="Open Sans"/>
              </a:rPr>
              <a:t> varies depending on our lifestyle and work environment. It helps </a:t>
            </a:r>
            <a:r>
              <a:rPr lang="en-US" sz="2699" dirty="0" smtClean="0">
                <a:solidFill>
                  <a:srgbClr val="48FCFA"/>
                </a:solidFill>
                <a:latin typeface="Open Sans"/>
              </a:rPr>
              <a:t>improve </a:t>
            </a:r>
            <a:r>
              <a:rPr lang="en-US" sz="2699" dirty="0">
                <a:solidFill>
                  <a:srgbClr val="48FCFA"/>
                </a:solidFill>
                <a:latin typeface="Open Sans"/>
              </a:rPr>
              <a:t>our quality of life and well being with fitness and sleep trackers. It increases our safety with the help of smart security systems, some  which are able to detect smoke/fire ASAP. </a:t>
            </a:r>
          </a:p>
          <a:p>
            <a:pPr>
              <a:lnSpc>
                <a:spcPts val="3219"/>
              </a:lnSpc>
            </a:pPr>
            <a:endParaRPr lang="en-US" sz="2699" dirty="0">
              <a:solidFill>
                <a:srgbClr val="48FCFA"/>
              </a:solidFill>
              <a:latin typeface="Open Sans"/>
            </a:endParaRPr>
          </a:p>
          <a:p>
            <a:pPr>
              <a:lnSpc>
                <a:spcPts val="3779"/>
              </a:lnSpc>
              <a:spcBef>
                <a:spcPct val="0"/>
              </a:spcBef>
            </a:pPr>
            <a:r>
              <a:rPr lang="en-US" sz="2699" dirty="0" err="1">
                <a:solidFill>
                  <a:srgbClr val="48FCFA"/>
                </a:solidFill>
                <a:latin typeface="Open Sans"/>
              </a:rPr>
              <a:t>IoT</a:t>
            </a:r>
            <a:r>
              <a:rPr lang="en-US" sz="2699" dirty="0">
                <a:solidFill>
                  <a:srgbClr val="48FCFA"/>
                </a:solidFill>
                <a:latin typeface="Open Sans"/>
              </a:rPr>
              <a:t> also plays a big role in </a:t>
            </a:r>
            <a:r>
              <a:rPr lang="en-US" sz="2699" dirty="0" smtClean="0">
                <a:solidFill>
                  <a:srgbClr val="48FCFA"/>
                </a:solidFill>
                <a:latin typeface="Open Sans"/>
              </a:rPr>
              <a:t>technological </a:t>
            </a:r>
            <a:r>
              <a:rPr lang="en-US" sz="2699" dirty="0">
                <a:solidFill>
                  <a:srgbClr val="48FCFA"/>
                </a:solidFill>
                <a:latin typeface="Open Sans"/>
              </a:rPr>
              <a:t>advancements in healthcare and medicine by tracking a patient’s health and progress, to surgical robots that aid with complicated surgeries.</a:t>
            </a:r>
          </a:p>
        </p:txBody>
      </p:sp>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C20"/>
        </a:solidFill>
        <a:effectLst/>
      </p:bgPr>
    </p:bg>
    <p:spTree>
      <p:nvGrpSpPr>
        <p:cNvPr id="1" name=""/>
        <p:cNvGrpSpPr/>
        <p:nvPr/>
      </p:nvGrpSpPr>
      <p:grpSpPr>
        <a:xfrm>
          <a:off x="0" y="0"/>
          <a:ext cx="0" cy="0"/>
          <a:chOff x="0" y="0"/>
          <a:chExt cx="0" cy="0"/>
        </a:xfrm>
      </p:grpSpPr>
      <p:sp>
        <p:nvSpPr>
          <p:cNvPr id="2" name="TextBox 2"/>
          <p:cNvSpPr txBox="1"/>
          <p:nvPr/>
        </p:nvSpPr>
        <p:spPr>
          <a:xfrm>
            <a:off x="689900" y="115010"/>
            <a:ext cx="16908201" cy="1152524"/>
          </a:xfrm>
          <a:prstGeom prst="rect">
            <a:avLst/>
          </a:prstGeom>
        </p:spPr>
        <p:txBody>
          <a:bodyPr lIns="0" tIns="0" rIns="0" bIns="0" rtlCol="0" anchor="t">
            <a:spAutoFit/>
          </a:bodyPr>
          <a:lstStyle/>
          <a:p>
            <a:pPr algn="ctr">
              <a:lnSpc>
                <a:spcPts val="8400"/>
              </a:lnSpc>
            </a:pPr>
            <a:r>
              <a:rPr lang="en-US" sz="6000">
                <a:solidFill>
                  <a:srgbClr val="48FCFA"/>
                </a:solidFill>
                <a:latin typeface="Bungee"/>
              </a:rPr>
              <a:t>FUTURE IMPACT OF IOT</a:t>
            </a:r>
          </a:p>
        </p:txBody>
      </p:sp>
      <p:sp>
        <p:nvSpPr>
          <p:cNvPr id="3" name="TextBox 3"/>
          <p:cNvSpPr txBox="1"/>
          <p:nvPr/>
        </p:nvSpPr>
        <p:spPr>
          <a:xfrm>
            <a:off x="689900" y="1781191"/>
            <a:ext cx="16569400" cy="2205732"/>
          </a:xfrm>
          <a:prstGeom prst="rect">
            <a:avLst/>
          </a:prstGeom>
        </p:spPr>
        <p:txBody>
          <a:bodyPr lIns="0" tIns="0" rIns="0" bIns="0" rtlCol="0" anchor="t">
            <a:spAutoFit/>
          </a:bodyPr>
          <a:lstStyle/>
          <a:p>
            <a:pPr algn="just">
              <a:lnSpc>
                <a:spcPts val="4339"/>
              </a:lnSpc>
              <a:spcBef>
                <a:spcPct val="0"/>
              </a:spcBef>
            </a:pPr>
            <a:r>
              <a:rPr lang="en-US" sz="3099" dirty="0">
                <a:solidFill>
                  <a:srgbClr val="48FCFA"/>
                </a:solidFill>
                <a:latin typeface="Open Sans Light"/>
              </a:rPr>
              <a:t>We’ve already witnessed dramatic changes in what </a:t>
            </a:r>
            <a:r>
              <a:rPr lang="en-US" sz="3099" dirty="0" err="1">
                <a:solidFill>
                  <a:srgbClr val="48FCFA"/>
                </a:solidFill>
                <a:latin typeface="Open Sans Light"/>
              </a:rPr>
              <a:t>IoT</a:t>
            </a:r>
            <a:r>
              <a:rPr lang="en-US" sz="3099" dirty="0">
                <a:solidFill>
                  <a:srgbClr val="48FCFA"/>
                </a:solidFill>
                <a:latin typeface="Open Sans Light"/>
              </a:rPr>
              <a:t> is capable of. According to zipitwireless.com, the number of </a:t>
            </a:r>
            <a:r>
              <a:rPr lang="en-US" sz="3099" dirty="0" err="1">
                <a:solidFill>
                  <a:srgbClr val="48FCFA"/>
                </a:solidFill>
                <a:latin typeface="Open Sans Light"/>
              </a:rPr>
              <a:t>IoT</a:t>
            </a:r>
            <a:r>
              <a:rPr lang="en-US" sz="3099" dirty="0">
                <a:solidFill>
                  <a:srgbClr val="48FCFA"/>
                </a:solidFill>
                <a:latin typeface="Open Sans Light"/>
              </a:rPr>
              <a:t> devices by 2030 is expected to be over 24 billion. Developments in 5G, AI and Advanced Analytics are expected. Other potential developments include Smart cars and better road </a:t>
            </a:r>
            <a:r>
              <a:rPr lang="en-US" sz="3099" dirty="0" smtClean="0">
                <a:solidFill>
                  <a:srgbClr val="48FCFA"/>
                </a:solidFill>
                <a:latin typeface="Open Sans Light"/>
              </a:rPr>
              <a:t>safety and Smart </a:t>
            </a:r>
            <a:r>
              <a:rPr lang="en-US" sz="3099" dirty="0">
                <a:solidFill>
                  <a:srgbClr val="48FCFA"/>
                </a:solidFill>
                <a:latin typeface="Open Sans Light"/>
              </a:rPr>
              <a:t>cities with government adoption of </a:t>
            </a:r>
            <a:r>
              <a:rPr lang="en-US" sz="3099" dirty="0" err="1">
                <a:solidFill>
                  <a:srgbClr val="48FCFA"/>
                </a:solidFill>
                <a:latin typeface="Open Sans Light"/>
              </a:rPr>
              <a:t>IoT</a:t>
            </a:r>
            <a:r>
              <a:rPr lang="en-US" sz="3099" dirty="0">
                <a:solidFill>
                  <a:srgbClr val="48FCFA"/>
                </a:solidFill>
                <a:latin typeface="Open Sans Light"/>
              </a:rPr>
              <a:t>.</a:t>
            </a:r>
          </a:p>
        </p:txBody>
      </p:sp>
      <p:sp>
        <p:nvSpPr>
          <p:cNvPr id="4" name="TextBox 4"/>
          <p:cNvSpPr txBox="1"/>
          <p:nvPr/>
        </p:nvSpPr>
        <p:spPr>
          <a:xfrm>
            <a:off x="8284890" y="5434027"/>
            <a:ext cx="1718221" cy="495301"/>
          </a:xfrm>
          <a:prstGeom prst="rect">
            <a:avLst/>
          </a:prstGeom>
        </p:spPr>
        <p:txBody>
          <a:bodyPr lIns="0" tIns="0" rIns="0" bIns="0" rtlCol="0" anchor="t">
            <a:spAutoFit/>
          </a:bodyPr>
          <a:lstStyle/>
          <a:p>
            <a:pPr algn="ctr">
              <a:lnSpc>
                <a:spcPts val="4199"/>
              </a:lnSpc>
              <a:spcBef>
                <a:spcPct val="0"/>
              </a:spcBef>
            </a:pPr>
            <a:r>
              <a:rPr lang="en-US" sz="2999">
                <a:solidFill>
                  <a:srgbClr val="48FCFA"/>
                </a:solidFill>
                <a:latin typeface="Open Sans Bold"/>
              </a:rPr>
              <a:t>SOURCES</a:t>
            </a:r>
          </a:p>
        </p:txBody>
      </p:sp>
      <p:sp>
        <p:nvSpPr>
          <p:cNvPr id="5" name="TextBox 5"/>
          <p:cNvSpPr txBox="1"/>
          <p:nvPr/>
        </p:nvSpPr>
        <p:spPr>
          <a:xfrm>
            <a:off x="228600" y="6453203"/>
            <a:ext cx="17754600" cy="3693319"/>
          </a:xfrm>
          <a:prstGeom prst="rect">
            <a:avLst/>
          </a:prstGeom>
        </p:spPr>
        <p:txBody>
          <a:bodyPr wrap="square" lIns="0" tIns="0" rIns="0" bIns="0" rtlCol="0" anchor="t">
            <a:spAutoFit/>
          </a:bodyPr>
          <a:lstStyle/>
          <a:p>
            <a:pPr algn="ctr">
              <a:lnSpc>
                <a:spcPts val="3166"/>
              </a:lnSpc>
            </a:pPr>
            <a:r>
              <a:rPr lang="en-US" sz="2261" dirty="0">
                <a:solidFill>
                  <a:srgbClr val="48FCFA"/>
                </a:solidFill>
                <a:latin typeface="Open Sans Light"/>
              </a:rPr>
              <a:t>https://www.techtarget.com/iotagenda/definition/Internet-of-Things-IoT</a:t>
            </a:r>
          </a:p>
          <a:p>
            <a:pPr algn="ctr">
              <a:lnSpc>
                <a:spcPts val="3166"/>
              </a:lnSpc>
            </a:pPr>
            <a:r>
              <a:rPr lang="en-US" sz="2261" dirty="0">
                <a:solidFill>
                  <a:srgbClr val="48FCFA"/>
                </a:solidFill>
                <a:latin typeface="Open Sans Light"/>
              </a:rPr>
              <a:t> https://www.oracle.com/za/internet-of-things/what-is-iot/ </a:t>
            </a:r>
          </a:p>
          <a:p>
            <a:pPr algn="ctr">
              <a:lnSpc>
                <a:spcPts val="3166"/>
              </a:lnSpc>
            </a:pPr>
            <a:r>
              <a:rPr lang="en-US" sz="2261" dirty="0">
                <a:solidFill>
                  <a:srgbClr val="48FCFA"/>
                </a:solidFill>
                <a:latin typeface="Open Sans Light"/>
              </a:rPr>
              <a:t>https://www.britannica.com/science/Internet-of-Things</a:t>
            </a:r>
          </a:p>
          <a:p>
            <a:pPr algn="ctr">
              <a:lnSpc>
                <a:spcPts val="3166"/>
              </a:lnSpc>
            </a:pPr>
            <a:r>
              <a:rPr lang="en-US" sz="2261" dirty="0">
                <a:solidFill>
                  <a:srgbClr val="48FCFA"/>
                </a:solidFill>
                <a:latin typeface="Open Sans Light"/>
              </a:rPr>
              <a:t> https://www.dataversity.net/brief-history-internet-things/</a:t>
            </a:r>
          </a:p>
          <a:p>
            <a:pPr algn="ctr">
              <a:lnSpc>
                <a:spcPts val="3166"/>
              </a:lnSpc>
            </a:pPr>
            <a:r>
              <a:rPr lang="en-US" sz="2261" dirty="0">
                <a:solidFill>
                  <a:srgbClr val="48FCFA"/>
                </a:solidFill>
                <a:latin typeface="Open Sans Light"/>
              </a:rPr>
              <a:t> https://za.pinterest.com/ </a:t>
            </a:r>
          </a:p>
          <a:p>
            <a:pPr algn="ctr">
              <a:lnSpc>
                <a:spcPts val="3166"/>
              </a:lnSpc>
            </a:pPr>
            <a:r>
              <a:rPr lang="en-US" sz="2261" dirty="0">
                <a:solidFill>
                  <a:srgbClr val="48FCFA"/>
                </a:solidFill>
                <a:latin typeface="Open Sans Light"/>
              </a:rPr>
              <a:t>https://freeeway.com/top-4-iot-enabling-technologies/</a:t>
            </a:r>
          </a:p>
          <a:p>
            <a:pPr algn="ctr">
              <a:lnSpc>
                <a:spcPts val="3166"/>
              </a:lnSpc>
            </a:pPr>
            <a:r>
              <a:rPr lang="en-US" sz="2261" dirty="0">
                <a:solidFill>
                  <a:srgbClr val="48FCFA"/>
                </a:solidFill>
                <a:latin typeface="Open Sans Light"/>
              </a:rPr>
              <a:t> https://www.geeksforgeeks.org/internet-of-things-iot-enabling-technologies/</a:t>
            </a:r>
          </a:p>
          <a:p>
            <a:pPr algn="ctr">
              <a:lnSpc>
                <a:spcPts val="3166"/>
              </a:lnSpc>
            </a:pPr>
            <a:r>
              <a:rPr lang="en-US" sz="2261" dirty="0">
                <a:solidFill>
                  <a:srgbClr val="48FCFA"/>
                </a:solidFill>
                <a:latin typeface="Open Sans Light"/>
              </a:rPr>
              <a:t> https://www.solum-group.com/what-is-the-impact-of-iot-on-our-daily-lives/</a:t>
            </a:r>
          </a:p>
          <a:p>
            <a:pPr algn="ctr">
              <a:lnSpc>
                <a:spcPts val="3166"/>
              </a:lnSpc>
              <a:spcBef>
                <a:spcPct val="0"/>
              </a:spcBef>
            </a:pPr>
            <a:r>
              <a:rPr lang="en-US" sz="2261" dirty="0">
                <a:solidFill>
                  <a:srgbClr val="48FCFA"/>
                </a:solidFill>
                <a:latin typeface="Open Sans Light"/>
              </a:rPr>
              <a:t> https://www.zipitwireless.com/blog/future-of-iot-what-to-expect-in-the-next-5-years </a:t>
            </a: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527</Words>
  <Application>Microsoft Office PowerPoint</Application>
  <PresentationFormat>Custom</PresentationFormat>
  <Paragraphs>51</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Bungee</vt:lpstr>
      <vt:lpstr>Arial</vt:lpstr>
      <vt:lpstr>Open Sans</vt:lpstr>
      <vt:lpstr>Calibri</vt:lpstr>
      <vt:lpstr>Open Sans Light</vt:lpstr>
      <vt:lpstr>Canva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Olwethu Mokoena</dc:creator>
  <cp:lastModifiedBy>HF</cp:lastModifiedBy>
  <cp:revision>5</cp:revision>
  <dcterms:created xsi:type="dcterms:W3CDTF">2006-08-16T00:00:00Z</dcterms:created>
  <dcterms:modified xsi:type="dcterms:W3CDTF">2024-02-15T20:11:32Z</dcterms:modified>
  <dc:identifier>DAF8sORcxM0</dc:identifier>
</cp:coreProperties>
</file>